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rts/colors1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4"/>
    <p:sldMasterId id="2147483703" r:id="rId5"/>
    <p:sldMasterId id="2147483712" r:id="rId6"/>
    <p:sldMasterId id="2147483789" r:id="rId7"/>
    <p:sldMasterId id="2147483812" r:id="rId8"/>
  </p:sldMasterIdLst>
  <p:notesMasterIdLst>
    <p:notesMasterId r:id="rId35"/>
  </p:notesMasterIdLst>
  <p:handoutMasterIdLst>
    <p:handoutMasterId r:id="rId36"/>
  </p:handoutMasterIdLst>
  <p:sldIdLst>
    <p:sldId id="4358" r:id="rId9"/>
    <p:sldId id="4148" r:id="rId10"/>
    <p:sldId id="1904" r:id="rId11"/>
    <p:sldId id="1885" r:id="rId12"/>
    <p:sldId id="4727" r:id="rId13"/>
    <p:sldId id="4728" r:id="rId14"/>
    <p:sldId id="4730" r:id="rId15"/>
    <p:sldId id="4748" r:id="rId16"/>
    <p:sldId id="4731" r:id="rId17"/>
    <p:sldId id="4734" r:id="rId18"/>
    <p:sldId id="4732" r:id="rId19"/>
    <p:sldId id="4750" r:id="rId20"/>
    <p:sldId id="4736" r:id="rId21"/>
    <p:sldId id="4737" r:id="rId22"/>
    <p:sldId id="4738" r:id="rId23"/>
    <p:sldId id="4739" r:id="rId24"/>
    <p:sldId id="4740" r:id="rId25"/>
    <p:sldId id="4223" r:id="rId26"/>
    <p:sldId id="4741" r:id="rId27"/>
    <p:sldId id="4742" r:id="rId28"/>
    <p:sldId id="4743" r:id="rId29"/>
    <p:sldId id="4747" r:id="rId30"/>
    <p:sldId id="4745" r:id="rId31"/>
    <p:sldId id="4462" r:id="rId32"/>
    <p:sldId id="4733" r:id="rId33"/>
    <p:sldId id="3792" r:id="rId34"/>
  </p:sldIdLst>
  <p:sldSz cx="10688638" cy="7562850"/>
  <p:notesSz cx="6797675" cy="9926638"/>
  <p:custDataLst>
    <p:tags r:id="rId37"/>
  </p:custDataLst>
  <p:defaultTextStyle>
    <a:defPPr>
      <a:defRPr lang="en-US"/>
    </a:defPPr>
    <a:lvl1pPr algn="l" defTabSz="4968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96888" indent="-39688" algn="l" defTabSz="4968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95363" indent="-80963" algn="l" defTabSz="4968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492250" indent="-120650" algn="l" defTabSz="4968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990725" indent="-161925" algn="l" defTabSz="4968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33">
          <p15:clr>
            <a:srgbClr val="A4A3A4"/>
          </p15:clr>
        </p15:guide>
        <p15:guide id="2" pos="34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A0FF"/>
    <a:srgbClr val="009BD2"/>
    <a:srgbClr val="7FFFD4"/>
    <a:srgbClr val="EFA539"/>
    <a:srgbClr val="F8B6B8"/>
    <a:srgbClr val="2DA5FF"/>
    <a:srgbClr val="D1EBFF"/>
    <a:srgbClr val="FED402"/>
    <a:srgbClr val="65BDFF"/>
    <a:srgbClr val="F59D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BB7697-45B1-43BE-B039-22958BEF5BC2}" v="6" dt="2020-11-20T09:44:50.2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7" d="100"/>
          <a:sy n="107" d="100"/>
        </p:scale>
        <p:origin x="-72" y="-72"/>
      </p:cViewPr>
      <p:guideLst>
        <p:guide orient="horz" pos="2333"/>
        <p:guide pos="34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Relationship Id="rId4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980133852305158"/>
          <c:y val="5.1873321264957487E-2"/>
          <c:w val="0.34811695210407023"/>
          <c:h val="0.941185212691027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Weekly+</c:v>
                </c:pt>
              </c:strCache>
            </c:strRef>
          </c:tx>
          <c:spPr>
            <a:solidFill>
              <a:srgbClr val="54C0E8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FDB9-4486-8D39-F6DEBFB00E6C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FDB9-4486-8D39-F6DEBFB00E6C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FDB9-4486-8D39-F6DEBFB00E6C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FDB9-4486-8D39-F6DEBFB00E6C}"/>
              </c:ext>
            </c:extLst>
          </c:dPt>
          <c:dPt>
            <c:idx val="22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633-4CCC-97D7-8F3039BDD38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Sheet1!$A$2:$A$24</c:f>
              <c:strCache>
                <c:ptCount val="23"/>
                <c:pt idx="0">
                  <c:v>Films at a cinema or other venue</c:v>
                </c:pt>
                <c:pt idx="1">
                  <c:v>Rock or Popular music</c:v>
                </c:pt>
                <c:pt idx="2">
                  <c:v>Art Exhibition (paintings, sculpture, photography, etc.)</c:v>
                </c:pt>
                <c:pt idx="3">
                  <c:v>Street arts (e.g. outdoor based performance/ parade/ carnival/ circus)</c:v>
                </c:pt>
                <c:pt idx="4">
                  <c:v>Plays</c:v>
                </c:pt>
                <c:pt idx="5">
                  <c:v>Stand-up comedy</c:v>
                </c:pt>
                <c:pt idx="6">
                  <c:v>Musical</c:v>
                </c:pt>
                <c:pt idx="7">
                  <c:v>Traditional Irish/Folk music</c:v>
                </c:pt>
                <c:pt idx="8">
                  <c:v>Live streaming of an event at a cinema (e.g. play, opera, concert etc.)</c:v>
                </c:pt>
                <c:pt idx="9">
                  <c:v>Circus – in a tent or other venue</c:v>
                </c:pt>
                <c:pt idx="10">
                  <c:v>Traditional Irish/Folk dance performance (not competitive event)</c:v>
                </c:pt>
                <c:pt idx="11">
                  <c:v>Event connected with books or writing (e.g reading or interview with author)</c:v>
                </c:pt>
                <c:pt idx="12">
                  <c:v>Event connected with Architecture (eg talk, exhibition, guided tour)</c:v>
                </c:pt>
                <c:pt idx="13">
                  <c:v>Country Music</c:v>
                </c:pt>
                <c:pt idx="14">
                  <c:v>Other music</c:v>
                </c:pt>
                <c:pt idx="15">
                  <c:v>Classical music</c:v>
                </c:pt>
                <c:pt idx="16">
                  <c:v>Jazz/Blues music</c:v>
                </c:pt>
                <c:pt idx="17">
                  <c:v>World music</c:v>
                </c:pt>
                <c:pt idx="18">
                  <c:v>Opera</c:v>
                </c:pt>
                <c:pt idx="19">
                  <c:v>Ballet</c:v>
                </c:pt>
                <c:pt idx="20">
                  <c:v>Contemporary dance performance</c:v>
                </c:pt>
                <c:pt idx="21">
                  <c:v>Other performance, concert, event (specify)</c:v>
                </c:pt>
                <c:pt idx="22">
                  <c:v>Any</c:v>
                </c:pt>
              </c:strCache>
            </c:strRef>
          </c:cat>
          <c:val>
            <c:numRef>
              <c:f>Sheet1!$B$2:$B$24</c:f>
              <c:numCache>
                <c:formatCode>0</c:formatCode>
                <c:ptCount val="23"/>
                <c:pt idx="0">
                  <c:v>68</c:v>
                </c:pt>
                <c:pt idx="1">
                  <c:v>27</c:v>
                </c:pt>
                <c:pt idx="2">
                  <c:v>26</c:v>
                </c:pt>
                <c:pt idx="3">
                  <c:v>24</c:v>
                </c:pt>
                <c:pt idx="4">
                  <c:v>23</c:v>
                </c:pt>
                <c:pt idx="5">
                  <c:v>21</c:v>
                </c:pt>
                <c:pt idx="6">
                  <c:v>17</c:v>
                </c:pt>
                <c:pt idx="7">
                  <c:v>15</c:v>
                </c:pt>
                <c:pt idx="8">
                  <c:v>11</c:v>
                </c:pt>
                <c:pt idx="9">
                  <c:v>10</c:v>
                </c:pt>
                <c:pt idx="10">
                  <c:v>9</c:v>
                </c:pt>
                <c:pt idx="11">
                  <c:v>9</c:v>
                </c:pt>
                <c:pt idx="12">
                  <c:v>8</c:v>
                </c:pt>
                <c:pt idx="13">
                  <c:v>7</c:v>
                </c:pt>
                <c:pt idx="14">
                  <c:v>7</c:v>
                </c:pt>
                <c:pt idx="15">
                  <c:v>6</c:v>
                </c:pt>
                <c:pt idx="16">
                  <c:v>5</c:v>
                </c:pt>
                <c:pt idx="17">
                  <c:v>4</c:v>
                </c:pt>
                <c:pt idx="18">
                  <c:v>3</c:v>
                </c:pt>
                <c:pt idx="19">
                  <c:v>3</c:v>
                </c:pt>
                <c:pt idx="20">
                  <c:v>2</c:v>
                </c:pt>
                <c:pt idx="21">
                  <c:v>8</c:v>
                </c:pt>
                <c:pt idx="22">
                  <c:v>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DB9-4486-8D39-F6DEBFB00E6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60721152"/>
        <c:axId val="160732672"/>
      </c:barChart>
      <c:catAx>
        <c:axId val="16072115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100"/>
            </a:pPr>
            <a:endParaRPr lang="en-US"/>
          </a:p>
        </c:txPr>
        <c:crossAx val="160732672"/>
        <c:crosses val="autoZero"/>
        <c:auto val="1"/>
        <c:lblAlgn val="ctr"/>
        <c:lblOffset val="0"/>
        <c:noMultiLvlLbl val="0"/>
      </c:catAx>
      <c:valAx>
        <c:axId val="160732672"/>
        <c:scaling>
          <c:orientation val="minMax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160721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ABE-4089-9196-66F541FB0E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54</c:v>
                </c:pt>
                <c:pt idx="1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2D-4CCA-972A-499DFA16A8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64791424"/>
        <c:axId val="164792960"/>
      </c:barChart>
      <c:catAx>
        <c:axId val="1647914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4792960"/>
        <c:crosses val="autoZero"/>
        <c:auto val="1"/>
        <c:lblAlgn val="ctr"/>
        <c:lblOffset val="100"/>
        <c:noMultiLvlLbl val="0"/>
      </c:catAx>
      <c:valAx>
        <c:axId val="164792960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164791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128010418884715"/>
          <c:y val="3.4407940633073453E-2"/>
          <c:w val="0.6425467483369578"/>
          <c:h val="0.941185212691027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Weekly+</c:v>
                </c:pt>
              </c:strCache>
            </c:strRef>
          </c:tx>
          <c:spPr>
            <a:solidFill>
              <a:srgbClr val="54C0E8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8EA8-4EB8-8134-85F8A1F3D5FC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EA8-4EB8-8134-85F8A1F3D5FC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8EA8-4EB8-8134-85F8A1F3D5FC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8EA8-4EB8-8134-85F8A1F3D5F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Sheet1!$A$2:$A$27</c:f>
              <c:strCache>
                <c:ptCount val="26"/>
                <c:pt idx="0">
                  <c:v>TOTAL</c:v>
                </c:pt>
                <c:pt idx="1">
                  <c:v>Arts Engagement:</c:v>
                </c:pt>
                <c:pt idx="2">
                  <c:v>Any Arts Goers</c:v>
                </c:pt>
                <c:pt idx="3">
                  <c:v>Occasional</c:v>
                </c:pt>
                <c:pt idx="4">
                  <c:v>Regular</c:v>
                </c:pt>
                <c:pt idx="5">
                  <c:v>Aficionados</c:v>
                </c:pt>
                <c:pt idx="6">
                  <c:v>Films at a cinema ONLY</c:v>
                </c:pt>
                <c:pt idx="7">
                  <c:v>None</c:v>
                </c:pt>
                <c:pt idx="8">
                  <c:v>Gender:</c:v>
                </c:pt>
                <c:pt idx="9">
                  <c:v>Male</c:v>
                </c:pt>
                <c:pt idx="10">
                  <c:v>Female</c:v>
                </c:pt>
                <c:pt idx="11">
                  <c:v>Age:</c:v>
                </c:pt>
                <c:pt idx="12">
                  <c:v>-24</c:v>
                </c:pt>
                <c:pt idx="13">
                  <c:v>25-34</c:v>
                </c:pt>
                <c:pt idx="14">
                  <c:v>35-49</c:v>
                </c:pt>
                <c:pt idx="15">
                  <c:v>50-64</c:v>
                </c:pt>
                <c:pt idx="16">
                  <c:v>65+</c:v>
                </c:pt>
                <c:pt idx="17">
                  <c:v>Social Class:</c:v>
                </c:pt>
                <c:pt idx="18">
                  <c:v>ABC1F</c:v>
                </c:pt>
                <c:pt idx="19">
                  <c:v>C2DE</c:v>
                </c:pt>
                <c:pt idx="20">
                  <c:v>Region:</c:v>
                </c:pt>
                <c:pt idx="21">
                  <c:v>Dublin</c:v>
                </c:pt>
                <c:pt idx="22">
                  <c:v>Outside Dublin</c:v>
                </c:pt>
                <c:pt idx="23">
                  <c:v>Area:</c:v>
                </c:pt>
                <c:pt idx="24">
                  <c:v>Urban</c:v>
                </c:pt>
                <c:pt idx="25">
                  <c:v>Rural</c:v>
                </c:pt>
              </c:strCache>
            </c:strRef>
          </c:cat>
          <c:val>
            <c:numRef>
              <c:f>Sheet1!$B$2:$B$27</c:f>
              <c:numCache>
                <c:formatCode>General</c:formatCode>
                <c:ptCount val="26"/>
                <c:pt idx="0" formatCode="0">
                  <c:v>54</c:v>
                </c:pt>
                <c:pt idx="2" formatCode="0">
                  <c:v>55</c:v>
                </c:pt>
                <c:pt idx="3" formatCode="0">
                  <c:v>40</c:v>
                </c:pt>
                <c:pt idx="4" formatCode="0">
                  <c:v>58</c:v>
                </c:pt>
                <c:pt idx="5" formatCode="0">
                  <c:v>60</c:v>
                </c:pt>
                <c:pt idx="6" formatCode="0">
                  <c:v>57</c:v>
                </c:pt>
                <c:pt idx="7" formatCode="0">
                  <c:v>37</c:v>
                </c:pt>
                <c:pt idx="9" formatCode="0">
                  <c:v>48</c:v>
                </c:pt>
                <c:pt idx="10" formatCode="0">
                  <c:v>58</c:v>
                </c:pt>
                <c:pt idx="12" formatCode="0">
                  <c:v>50</c:v>
                </c:pt>
                <c:pt idx="13" formatCode="0">
                  <c:v>63</c:v>
                </c:pt>
                <c:pt idx="14" formatCode="0">
                  <c:v>58</c:v>
                </c:pt>
                <c:pt idx="15" formatCode="0">
                  <c:v>49</c:v>
                </c:pt>
                <c:pt idx="16" formatCode="0">
                  <c:v>45</c:v>
                </c:pt>
                <c:pt idx="18" formatCode="0">
                  <c:v>55</c:v>
                </c:pt>
                <c:pt idx="19" formatCode="0">
                  <c:v>52</c:v>
                </c:pt>
                <c:pt idx="21" formatCode="0">
                  <c:v>56</c:v>
                </c:pt>
                <c:pt idx="22" formatCode="0">
                  <c:v>52</c:v>
                </c:pt>
                <c:pt idx="24" formatCode="0">
                  <c:v>55</c:v>
                </c:pt>
                <c:pt idx="25" formatCode="0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EA8-4EB8-8134-85F8A1F3D5F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64987648"/>
        <c:axId val="164990336"/>
      </c:barChart>
      <c:catAx>
        <c:axId val="16498764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900"/>
            </a:pPr>
            <a:endParaRPr lang="en-US"/>
          </a:p>
        </c:txPr>
        <c:crossAx val="164990336"/>
        <c:crosses val="autoZero"/>
        <c:auto val="1"/>
        <c:lblAlgn val="ctr"/>
        <c:lblOffset val="0"/>
        <c:tickLblSkip val="1"/>
        <c:noMultiLvlLbl val="0"/>
      </c:catAx>
      <c:valAx>
        <c:axId val="164990336"/>
        <c:scaling>
          <c:orientation val="minMax"/>
          <c:max val="10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164987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001763258498571"/>
          <c:y val="5.1873321264957487E-2"/>
          <c:w val="0.6425467483369578"/>
          <c:h val="0.941185212691027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Weekly+</c:v>
                </c:pt>
              </c:strCache>
            </c:strRef>
          </c:tx>
          <c:spPr>
            <a:solidFill>
              <a:srgbClr val="54C0E8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6489-423D-A6EF-218B6C8C64E4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489-423D-A6EF-218B6C8C64E4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6489-423D-A6EF-218B6C8C64E4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6489-423D-A6EF-218B6C8C64E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Sheet1!$A$2:$A$27</c:f>
              <c:strCache>
                <c:ptCount val="26"/>
                <c:pt idx="0">
                  <c:v>TOTAL</c:v>
                </c:pt>
                <c:pt idx="1">
                  <c:v>Arts Engagement:</c:v>
                </c:pt>
                <c:pt idx="2">
                  <c:v>Any Arts Goers</c:v>
                </c:pt>
                <c:pt idx="3">
                  <c:v>Occasional</c:v>
                </c:pt>
                <c:pt idx="4">
                  <c:v>Regular</c:v>
                </c:pt>
                <c:pt idx="5">
                  <c:v>Aficionados</c:v>
                </c:pt>
                <c:pt idx="6">
                  <c:v>Films at a cinema ONLY</c:v>
                </c:pt>
                <c:pt idx="7">
                  <c:v>None</c:v>
                </c:pt>
                <c:pt idx="8">
                  <c:v>Gender:</c:v>
                </c:pt>
                <c:pt idx="9">
                  <c:v>Male</c:v>
                </c:pt>
                <c:pt idx="10">
                  <c:v>Female</c:v>
                </c:pt>
                <c:pt idx="11">
                  <c:v>Age:</c:v>
                </c:pt>
                <c:pt idx="12">
                  <c:v>-24</c:v>
                </c:pt>
                <c:pt idx="13">
                  <c:v>25-34</c:v>
                </c:pt>
                <c:pt idx="14">
                  <c:v>35-49</c:v>
                </c:pt>
                <c:pt idx="15">
                  <c:v>50-64</c:v>
                </c:pt>
                <c:pt idx="16">
                  <c:v>65+</c:v>
                </c:pt>
                <c:pt idx="17">
                  <c:v>Social Class:</c:v>
                </c:pt>
                <c:pt idx="18">
                  <c:v>ABC1F</c:v>
                </c:pt>
                <c:pt idx="19">
                  <c:v>C2DE</c:v>
                </c:pt>
                <c:pt idx="20">
                  <c:v>Region:</c:v>
                </c:pt>
                <c:pt idx="21">
                  <c:v>Dublin</c:v>
                </c:pt>
                <c:pt idx="22">
                  <c:v>Outside Dublin</c:v>
                </c:pt>
                <c:pt idx="23">
                  <c:v>Area:</c:v>
                </c:pt>
                <c:pt idx="24">
                  <c:v>Urban</c:v>
                </c:pt>
                <c:pt idx="25">
                  <c:v>Rural</c:v>
                </c:pt>
              </c:strCache>
            </c:strRef>
          </c:cat>
          <c:val>
            <c:numRef>
              <c:f>Sheet1!$B$2:$B$27</c:f>
              <c:numCache>
                <c:formatCode>General</c:formatCode>
                <c:ptCount val="26"/>
                <c:pt idx="0" formatCode="0">
                  <c:v>64</c:v>
                </c:pt>
                <c:pt idx="2" formatCode="0">
                  <c:v>64</c:v>
                </c:pt>
                <c:pt idx="3" formatCode="0">
                  <c:v>56</c:v>
                </c:pt>
                <c:pt idx="4" formatCode="0">
                  <c:v>61</c:v>
                </c:pt>
                <c:pt idx="5" formatCode="0">
                  <c:v>71</c:v>
                </c:pt>
                <c:pt idx="6" formatCode="0">
                  <c:v>77</c:v>
                </c:pt>
                <c:pt idx="7" formatCode="0">
                  <c:v>51</c:v>
                </c:pt>
                <c:pt idx="9" formatCode="0">
                  <c:v>65</c:v>
                </c:pt>
                <c:pt idx="10" formatCode="0">
                  <c:v>63</c:v>
                </c:pt>
                <c:pt idx="12" formatCode="0">
                  <c:v>67</c:v>
                </c:pt>
                <c:pt idx="13" formatCode="0">
                  <c:v>72</c:v>
                </c:pt>
                <c:pt idx="14" formatCode="0">
                  <c:v>57</c:v>
                </c:pt>
                <c:pt idx="15" formatCode="0">
                  <c:v>61</c:v>
                </c:pt>
                <c:pt idx="16" formatCode="0">
                  <c:v>68</c:v>
                </c:pt>
                <c:pt idx="18" formatCode="0">
                  <c:v>65</c:v>
                </c:pt>
                <c:pt idx="19" formatCode="0">
                  <c:v>62</c:v>
                </c:pt>
                <c:pt idx="21" formatCode="0">
                  <c:v>61</c:v>
                </c:pt>
                <c:pt idx="22" formatCode="0">
                  <c:v>65</c:v>
                </c:pt>
                <c:pt idx="24" formatCode="0">
                  <c:v>66</c:v>
                </c:pt>
                <c:pt idx="25" formatCode="0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489-423D-A6EF-218B6C8C64E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64913152"/>
        <c:axId val="164915840"/>
      </c:barChart>
      <c:catAx>
        <c:axId val="16491315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900"/>
            </a:pPr>
            <a:endParaRPr lang="en-US"/>
          </a:p>
        </c:txPr>
        <c:crossAx val="164915840"/>
        <c:crosses val="autoZero"/>
        <c:auto val="1"/>
        <c:lblAlgn val="ctr"/>
        <c:lblOffset val="0"/>
        <c:tickLblSkip val="1"/>
        <c:noMultiLvlLbl val="0"/>
      </c:catAx>
      <c:valAx>
        <c:axId val="164915840"/>
        <c:scaling>
          <c:orientation val="minMax"/>
          <c:max val="10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164913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3995266911230042E-3"/>
          <c:y val="0"/>
          <c:w val="0.93450881612090675"/>
          <c:h val="0.9691988100019983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5B9BD5"/>
            </a:solidFill>
            <a:ln w="25905">
              <a:solidFill>
                <a:srgbClr val="FFFFFF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Column12</c:v>
                </c:pt>
                <c:pt idx="1">
                  <c:v>Total</c:v>
                </c:pt>
                <c:pt idx="2">
                  <c:v>Column2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610-4877-AC42-6A33243055A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Weekly +</c:v>
                </c:pt>
              </c:strCache>
            </c:strRef>
          </c:tx>
          <c:spPr>
            <a:solidFill>
              <a:srgbClr val="FED402"/>
            </a:solidFill>
            <a:ln w="25905">
              <a:solidFill>
                <a:sysClr val="window" lastClr="FFFFFF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084D-4893-8FCF-EDE13973732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Column12</c:v>
                </c:pt>
                <c:pt idx="1">
                  <c:v>Total</c:v>
                </c:pt>
                <c:pt idx="2">
                  <c:v>Column2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23</c:v>
                </c:pt>
                <c:pt idx="1">
                  <c:v>23</c:v>
                </c:pt>
                <c:pt idx="2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610-4877-AC42-6A33243055A8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Monthly +</c:v>
                </c:pt>
              </c:strCache>
            </c:strRef>
          </c:tx>
          <c:spPr>
            <a:solidFill>
              <a:srgbClr val="99B43C"/>
            </a:solidFill>
            <a:ln w="19050">
              <a:solidFill>
                <a:sysClr val="window" lastClr="FFFFFF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Column12</c:v>
                </c:pt>
                <c:pt idx="1">
                  <c:v>Total</c:v>
                </c:pt>
                <c:pt idx="2">
                  <c:v>Column2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30</c:v>
                </c:pt>
                <c:pt idx="1">
                  <c:v>26</c:v>
                </c:pt>
                <c:pt idx="2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610-4877-AC42-6A33243055A8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Less often</c:v>
                </c:pt>
              </c:strCache>
            </c:strRef>
          </c:tx>
          <c:spPr>
            <a:solidFill>
              <a:srgbClr val="54C0E8"/>
            </a:solidFill>
            <a:ln w="19050">
              <a:solidFill>
                <a:sysClr val="window" lastClr="FFFFFF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Sheet1!$B$1:$D$1</c:f>
              <c:strCache>
                <c:ptCount val="3"/>
                <c:pt idx="0">
                  <c:v>Column12</c:v>
                </c:pt>
                <c:pt idx="1">
                  <c:v>Total</c:v>
                </c:pt>
                <c:pt idx="2">
                  <c:v>Column2</c:v>
                </c:pt>
              </c:strCache>
            </c:strRef>
          </c:cat>
          <c:val>
            <c:numRef>
              <c:f>Sheet1!$B$5:$D$5</c:f>
              <c:numCache>
                <c:formatCode>General</c:formatCode>
                <c:ptCount val="3"/>
                <c:pt idx="0">
                  <c:v>24</c:v>
                </c:pt>
                <c:pt idx="1">
                  <c:v>20</c:v>
                </c:pt>
                <c:pt idx="2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84D-4893-8FCF-EDE139737320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</c:strCache>
            </c:strRef>
          </c:tx>
          <c:spPr>
            <a:solidFill>
              <a:srgbClr val="7030A0"/>
            </a:solidFill>
            <a:ln w="19050">
              <a:solidFill>
                <a:sysClr val="window" lastClr="FFFFFF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Sheet1!$B$1:$D$1</c:f>
              <c:strCache>
                <c:ptCount val="3"/>
                <c:pt idx="0">
                  <c:v>Column12</c:v>
                </c:pt>
                <c:pt idx="1">
                  <c:v>Total</c:v>
                </c:pt>
                <c:pt idx="2">
                  <c:v>Column2</c:v>
                </c:pt>
              </c:strCache>
            </c:strRef>
          </c:cat>
          <c:val>
            <c:numRef>
              <c:f>Sheet1!$B$6:$D$6</c:f>
              <c:numCache>
                <c:formatCode>General</c:formatCode>
                <c:ptCount val="3"/>
                <c:pt idx="0">
                  <c:v>9</c:v>
                </c:pt>
                <c:pt idx="1">
                  <c:v>12</c:v>
                </c:pt>
                <c:pt idx="2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E57-45EF-A7D0-F8987EFFD0F9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</c:strCache>
            </c:strRef>
          </c:tx>
          <c:spPr>
            <a:solidFill>
              <a:srgbClr val="D61D6E">
                <a:lumMod val="75000"/>
              </a:srgbClr>
            </a:solidFill>
            <a:ln w="19050">
              <a:solidFill>
                <a:sysClr val="window" lastClr="FFFFFF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Sheet1!$B$1:$D$1</c:f>
              <c:strCache>
                <c:ptCount val="3"/>
                <c:pt idx="0">
                  <c:v>Column12</c:v>
                </c:pt>
                <c:pt idx="1">
                  <c:v>Total</c:v>
                </c:pt>
                <c:pt idx="2">
                  <c:v>Column2</c:v>
                </c:pt>
              </c:strCache>
            </c:strRef>
          </c:cat>
          <c:val>
            <c:numRef>
              <c:f>Sheet1!$B$7:$D$7</c:f>
              <c:numCache>
                <c:formatCode>General</c:formatCode>
                <c:ptCount val="3"/>
                <c:pt idx="0">
                  <c:v>15</c:v>
                </c:pt>
                <c:pt idx="1">
                  <c:v>19</c:v>
                </c:pt>
                <c:pt idx="2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E57-45EF-A7D0-F8987EFFD0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60803072"/>
        <c:axId val="160813056"/>
      </c:barChart>
      <c:catAx>
        <c:axId val="16080307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160813056"/>
        <c:crosses val="autoZero"/>
        <c:auto val="1"/>
        <c:lblAlgn val="ctr"/>
        <c:lblOffset val="100"/>
        <c:noMultiLvlLbl val="0"/>
      </c:catAx>
      <c:valAx>
        <c:axId val="160813056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one"/>
        <c:crossAx val="160803072"/>
        <c:crosses val="autoZero"/>
        <c:crossBetween val="between"/>
      </c:valAx>
      <c:spPr>
        <a:noFill/>
        <a:ln w="2590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7858942065491177E-2"/>
          <c:y val="2.9850746268656716E-2"/>
          <c:w val="0.95201971704756416"/>
          <c:h val="0.9232409381663112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502F75"/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IE" sz="1400" b="1" i="0" u="none" strike="noStrike" kern="1200" baseline="0">
                    <a:solidFill>
                      <a:schemeClr val="bg1"/>
                    </a:solidFill>
                    <a:latin typeface="+mn-lt"/>
                    <a:ea typeface="Arial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Sheet1!$B$1:$N$1</c:f>
              <c:strCache>
                <c:ptCount val="13"/>
                <c:pt idx="0">
                  <c:v>Music or other performance in a standing indoor venue</c:v>
                </c:pt>
                <c:pt idx="1">
                  <c:v>june</c:v>
                </c:pt>
                <c:pt idx="2">
                  <c:v>Concert Hall/Opera House (indoors)</c:v>
                </c:pt>
                <c:pt idx="3">
                  <c:v>june2</c:v>
                </c:pt>
                <c:pt idx="4">
                  <c:v>Theatre, Music, Dance or talk in a seated indoor venue</c:v>
                </c:pt>
                <c:pt idx="5">
                  <c:v>june3</c:v>
                </c:pt>
                <c:pt idx="6">
                  <c:v>Multiplex Cinema</c:v>
                </c:pt>
                <c:pt idx="7">
                  <c:v>june4</c:v>
                </c:pt>
                <c:pt idx="8">
                  <c:v>Art Gallery (indoors)</c:v>
                </c:pt>
                <c:pt idx="9">
                  <c:v>june5</c:v>
                </c:pt>
                <c:pt idx="10">
                  <c:v>Music or other performance at an outdoor venue</c:v>
                </c:pt>
                <c:pt idx="11">
                  <c:v>june6</c:v>
                </c:pt>
                <c:pt idx="12">
                  <c:v>Street arts (e.g. outdoor based performance/ parade/ carnival/ circus)</c:v>
                </c:pt>
              </c:strCache>
            </c:strRef>
          </c:cat>
          <c:val>
            <c:numRef>
              <c:f>Sheet1!$B$2:$N$2</c:f>
              <c:numCache>
                <c:formatCode>General</c:formatCode>
                <c:ptCount val="13"/>
                <c:pt idx="0" formatCode="0">
                  <c:v>46</c:v>
                </c:pt>
                <c:pt idx="2" formatCode="0">
                  <c:v>35</c:v>
                </c:pt>
                <c:pt idx="4" formatCode="0">
                  <c:v>33</c:v>
                </c:pt>
                <c:pt idx="6" formatCode="0">
                  <c:v>31</c:v>
                </c:pt>
                <c:pt idx="8" formatCode="0">
                  <c:v>25</c:v>
                </c:pt>
                <c:pt idx="10" formatCode="0">
                  <c:v>17</c:v>
                </c:pt>
                <c:pt idx="12" formatCode="0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583-4892-8EAD-55D82811C16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Very concerned</c:v>
                </c:pt>
              </c:strCache>
            </c:strRef>
          </c:tx>
          <c:spPr>
            <a:solidFill>
              <a:srgbClr val="502F75">
                <a:lumMod val="40000"/>
                <a:lumOff val="60000"/>
              </a:srgbClr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Arial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Sheet1!$B$1:$N$1</c:f>
              <c:strCache>
                <c:ptCount val="13"/>
                <c:pt idx="0">
                  <c:v>Music or other performance in a standing indoor venue</c:v>
                </c:pt>
                <c:pt idx="1">
                  <c:v>june</c:v>
                </c:pt>
                <c:pt idx="2">
                  <c:v>Concert Hall/Opera House (indoors)</c:v>
                </c:pt>
                <c:pt idx="3">
                  <c:v>june2</c:v>
                </c:pt>
                <c:pt idx="4">
                  <c:v>Theatre, Music, Dance or talk in a seated indoor venue</c:v>
                </c:pt>
                <c:pt idx="5">
                  <c:v>june3</c:v>
                </c:pt>
                <c:pt idx="6">
                  <c:v>Multiplex Cinema</c:v>
                </c:pt>
                <c:pt idx="7">
                  <c:v>june4</c:v>
                </c:pt>
                <c:pt idx="8">
                  <c:v>Art Gallery (indoors)</c:v>
                </c:pt>
                <c:pt idx="9">
                  <c:v>june5</c:v>
                </c:pt>
                <c:pt idx="10">
                  <c:v>Music or other performance at an outdoor venue</c:v>
                </c:pt>
                <c:pt idx="11">
                  <c:v>june6</c:v>
                </c:pt>
                <c:pt idx="12">
                  <c:v>Street arts (e.g. outdoor based performance/ parade/ carnival/ circus)</c:v>
                </c:pt>
              </c:strCache>
            </c:strRef>
          </c:cat>
          <c:val>
            <c:numRef>
              <c:f>Sheet1!$B$3:$N$3</c:f>
              <c:numCache>
                <c:formatCode>General</c:formatCode>
                <c:ptCount val="13"/>
                <c:pt idx="0" formatCode="0">
                  <c:v>35</c:v>
                </c:pt>
                <c:pt idx="2" formatCode="0">
                  <c:v>40</c:v>
                </c:pt>
                <c:pt idx="4" formatCode="0">
                  <c:v>42</c:v>
                </c:pt>
                <c:pt idx="6" formatCode="0">
                  <c:v>39</c:v>
                </c:pt>
                <c:pt idx="8" formatCode="0">
                  <c:v>39</c:v>
                </c:pt>
                <c:pt idx="10" formatCode="0">
                  <c:v>41</c:v>
                </c:pt>
                <c:pt idx="12" formatCode="0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583-4892-8EAD-55D82811C16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Somewhat concerned</c:v>
                </c:pt>
              </c:strCache>
            </c:strRef>
          </c:tx>
          <c:spPr>
            <a:solidFill>
              <a:srgbClr val="FED402">
                <a:lumMod val="60000"/>
                <a:lumOff val="40000"/>
              </a:srgbClr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Arial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Sheet1!$B$1:$N$1</c:f>
              <c:strCache>
                <c:ptCount val="13"/>
                <c:pt idx="0">
                  <c:v>Music or other performance in a standing indoor venue</c:v>
                </c:pt>
                <c:pt idx="1">
                  <c:v>june</c:v>
                </c:pt>
                <c:pt idx="2">
                  <c:v>Concert Hall/Opera House (indoors)</c:v>
                </c:pt>
                <c:pt idx="3">
                  <c:v>june2</c:v>
                </c:pt>
                <c:pt idx="4">
                  <c:v>Theatre, Music, Dance or talk in a seated indoor venue</c:v>
                </c:pt>
                <c:pt idx="5">
                  <c:v>june3</c:v>
                </c:pt>
                <c:pt idx="6">
                  <c:v>Multiplex Cinema</c:v>
                </c:pt>
                <c:pt idx="7">
                  <c:v>june4</c:v>
                </c:pt>
                <c:pt idx="8">
                  <c:v>Art Gallery (indoors)</c:v>
                </c:pt>
                <c:pt idx="9">
                  <c:v>june5</c:v>
                </c:pt>
                <c:pt idx="10">
                  <c:v>Music or other performance at an outdoor venue</c:v>
                </c:pt>
                <c:pt idx="11">
                  <c:v>june6</c:v>
                </c:pt>
                <c:pt idx="12">
                  <c:v>Street arts (e.g. outdoor based performance/ parade/ carnival/ circus)</c:v>
                </c:pt>
              </c:strCache>
            </c:strRef>
          </c:cat>
          <c:val>
            <c:numRef>
              <c:f>Sheet1!$B$4:$N$4</c:f>
              <c:numCache>
                <c:formatCode>General</c:formatCode>
                <c:ptCount val="13"/>
                <c:pt idx="0" formatCode="0">
                  <c:v>12</c:v>
                </c:pt>
                <c:pt idx="2" formatCode="0">
                  <c:v>16</c:v>
                </c:pt>
                <c:pt idx="4" formatCode="0">
                  <c:v>17</c:v>
                </c:pt>
                <c:pt idx="6" formatCode="0">
                  <c:v>21</c:v>
                </c:pt>
                <c:pt idx="8" formatCode="0">
                  <c:v>26</c:v>
                </c:pt>
                <c:pt idx="10" formatCode="0">
                  <c:v>30</c:v>
                </c:pt>
                <c:pt idx="12" formatCode="0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583-4892-8EAD-55D82811C16E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Not very concerned</c:v>
                </c:pt>
              </c:strCache>
            </c:strRef>
          </c:tx>
          <c:spPr>
            <a:solidFill>
              <a:srgbClr val="FED402"/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Arial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Sheet1!$B$1:$N$1</c:f>
              <c:strCache>
                <c:ptCount val="13"/>
                <c:pt idx="0">
                  <c:v>Music or other performance in a standing indoor venue</c:v>
                </c:pt>
                <c:pt idx="1">
                  <c:v>june</c:v>
                </c:pt>
                <c:pt idx="2">
                  <c:v>Concert Hall/Opera House (indoors)</c:v>
                </c:pt>
                <c:pt idx="3">
                  <c:v>june2</c:v>
                </c:pt>
                <c:pt idx="4">
                  <c:v>Theatre, Music, Dance or talk in a seated indoor venue</c:v>
                </c:pt>
                <c:pt idx="5">
                  <c:v>june3</c:v>
                </c:pt>
                <c:pt idx="6">
                  <c:v>Multiplex Cinema</c:v>
                </c:pt>
                <c:pt idx="7">
                  <c:v>june4</c:v>
                </c:pt>
                <c:pt idx="8">
                  <c:v>Art Gallery (indoors)</c:v>
                </c:pt>
                <c:pt idx="9">
                  <c:v>june5</c:v>
                </c:pt>
                <c:pt idx="10">
                  <c:v>Music or other performance at an outdoor venue</c:v>
                </c:pt>
                <c:pt idx="11">
                  <c:v>june6</c:v>
                </c:pt>
                <c:pt idx="12">
                  <c:v>Street arts (e.g. outdoor based performance/ parade/ carnival/ circus)</c:v>
                </c:pt>
              </c:strCache>
            </c:strRef>
          </c:cat>
          <c:val>
            <c:numRef>
              <c:f>Sheet1!$B$5:$N$5</c:f>
              <c:numCache>
                <c:formatCode>General</c:formatCode>
                <c:ptCount val="13"/>
                <c:pt idx="0" formatCode="0">
                  <c:v>7</c:v>
                </c:pt>
                <c:pt idx="2" formatCode="0">
                  <c:v>9</c:v>
                </c:pt>
                <c:pt idx="4" formatCode="0">
                  <c:v>8</c:v>
                </c:pt>
                <c:pt idx="6" formatCode="0">
                  <c:v>9</c:v>
                </c:pt>
                <c:pt idx="8" formatCode="0">
                  <c:v>10</c:v>
                </c:pt>
                <c:pt idx="10" formatCode="0">
                  <c:v>11</c:v>
                </c:pt>
                <c:pt idx="12" formatCode="0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583-4892-8EAD-55D82811C16E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Not at all concerned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81" b="1" i="0" u="none" strike="noStrike" kern="1200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Sheet1!$B$1:$N$1</c:f>
              <c:strCache>
                <c:ptCount val="13"/>
                <c:pt idx="0">
                  <c:v>Music or other performance in a standing indoor venue</c:v>
                </c:pt>
                <c:pt idx="1">
                  <c:v>june</c:v>
                </c:pt>
                <c:pt idx="2">
                  <c:v>Concert Hall/Opera House (indoors)</c:v>
                </c:pt>
                <c:pt idx="3">
                  <c:v>june2</c:v>
                </c:pt>
                <c:pt idx="4">
                  <c:v>Theatre, Music, Dance or talk in a seated indoor venue</c:v>
                </c:pt>
                <c:pt idx="5">
                  <c:v>june3</c:v>
                </c:pt>
                <c:pt idx="6">
                  <c:v>Multiplex Cinema</c:v>
                </c:pt>
                <c:pt idx="7">
                  <c:v>june4</c:v>
                </c:pt>
                <c:pt idx="8">
                  <c:v>Art Gallery (indoors)</c:v>
                </c:pt>
                <c:pt idx="9">
                  <c:v>june5</c:v>
                </c:pt>
                <c:pt idx="10">
                  <c:v>Music or other performance at an outdoor venue</c:v>
                </c:pt>
                <c:pt idx="11">
                  <c:v>june6</c:v>
                </c:pt>
                <c:pt idx="12">
                  <c:v>Street arts (e.g. outdoor based performance/ parade/ carnival/ circus)</c:v>
                </c:pt>
              </c:strCache>
            </c:strRef>
          </c:cat>
          <c:val>
            <c:numRef>
              <c:f>Sheet1!$B$6:$N$6</c:f>
              <c:numCache>
                <c:formatCode>General</c:formatCode>
                <c:ptCount val="13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60D-4412-B1F7-DBC6D45CF8E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161619328"/>
        <c:axId val="161641600"/>
      </c:barChart>
      <c:catAx>
        <c:axId val="16161932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161641600"/>
        <c:crosses val="autoZero"/>
        <c:auto val="1"/>
        <c:lblAlgn val="ctr"/>
        <c:lblOffset val="100"/>
        <c:noMultiLvlLbl val="0"/>
      </c:catAx>
      <c:valAx>
        <c:axId val="161641600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one"/>
        <c:crossAx val="161619328"/>
        <c:crosses val="autoZero"/>
        <c:crossBetween val="between"/>
      </c:valAx>
      <c:spPr>
        <a:noFill/>
        <a:ln w="25905"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581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Somewhat concerned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Sheet1!$A$2:$A$21</c:f>
              <c:strCache>
                <c:ptCount val="20"/>
                <c:pt idx="0">
                  <c:v>Oct</c:v>
                </c:pt>
                <c:pt idx="1">
                  <c:v>June</c:v>
                </c:pt>
                <c:pt idx="3">
                  <c:v>Oct</c:v>
                </c:pt>
                <c:pt idx="4">
                  <c:v>June</c:v>
                </c:pt>
                <c:pt idx="6">
                  <c:v>Oct</c:v>
                </c:pt>
                <c:pt idx="7">
                  <c:v>June</c:v>
                </c:pt>
                <c:pt idx="9">
                  <c:v>Oct</c:v>
                </c:pt>
                <c:pt idx="10">
                  <c:v>June</c:v>
                </c:pt>
                <c:pt idx="12">
                  <c:v>Oct</c:v>
                </c:pt>
                <c:pt idx="13">
                  <c:v>June</c:v>
                </c:pt>
                <c:pt idx="15">
                  <c:v>Oct</c:v>
                </c:pt>
                <c:pt idx="16">
                  <c:v>June</c:v>
                </c:pt>
                <c:pt idx="18">
                  <c:v>Oct</c:v>
                </c:pt>
                <c:pt idx="19">
                  <c:v>June</c:v>
                </c:pt>
              </c:strCache>
            </c:strRef>
          </c:cat>
          <c:val>
            <c:numRef>
              <c:f>Sheet1!$B$2:$B$21</c:f>
              <c:numCache>
                <c:formatCode>0</c:formatCode>
                <c:ptCount val="20"/>
                <c:pt idx="0">
                  <c:v>35</c:v>
                </c:pt>
                <c:pt idx="1">
                  <c:v>38</c:v>
                </c:pt>
                <c:pt idx="3">
                  <c:v>40</c:v>
                </c:pt>
                <c:pt idx="4">
                  <c:v>43</c:v>
                </c:pt>
                <c:pt idx="6">
                  <c:v>42</c:v>
                </c:pt>
                <c:pt idx="7" formatCode="General">
                  <c:v>43</c:v>
                </c:pt>
                <c:pt idx="9">
                  <c:v>39</c:v>
                </c:pt>
                <c:pt idx="10">
                  <c:v>42</c:v>
                </c:pt>
                <c:pt idx="12">
                  <c:v>39</c:v>
                </c:pt>
                <c:pt idx="13" formatCode="General">
                  <c:v>42</c:v>
                </c:pt>
                <c:pt idx="15">
                  <c:v>41</c:v>
                </c:pt>
                <c:pt idx="16" formatCode="General">
                  <c:v>40</c:v>
                </c:pt>
                <c:pt idx="18">
                  <c:v>37</c:v>
                </c:pt>
                <c:pt idx="19" formatCode="General">
                  <c:v>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9F-413B-A044-92BDE48CDA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Very concerned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Sheet1!$A$2:$A$21</c:f>
              <c:strCache>
                <c:ptCount val="20"/>
                <c:pt idx="0">
                  <c:v>Oct</c:v>
                </c:pt>
                <c:pt idx="1">
                  <c:v>June</c:v>
                </c:pt>
                <c:pt idx="3">
                  <c:v>Oct</c:v>
                </c:pt>
                <c:pt idx="4">
                  <c:v>June</c:v>
                </c:pt>
                <c:pt idx="6">
                  <c:v>Oct</c:v>
                </c:pt>
                <c:pt idx="7">
                  <c:v>June</c:v>
                </c:pt>
                <c:pt idx="9">
                  <c:v>Oct</c:v>
                </c:pt>
                <c:pt idx="10">
                  <c:v>June</c:v>
                </c:pt>
                <c:pt idx="12">
                  <c:v>Oct</c:v>
                </c:pt>
                <c:pt idx="13">
                  <c:v>June</c:v>
                </c:pt>
                <c:pt idx="15">
                  <c:v>Oct</c:v>
                </c:pt>
                <c:pt idx="16">
                  <c:v>June</c:v>
                </c:pt>
                <c:pt idx="18">
                  <c:v>Oct</c:v>
                </c:pt>
                <c:pt idx="19">
                  <c:v>June</c:v>
                </c:pt>
              </c:strCache>
            </c:strRef>
          </c:cat>
          <c:val>
            <c:numRef>
              <c:f>Sheet1!$C$2:$C$21</c:f>
              <c:numCache>
                <c:formatCode>0</c:formatCode>
                <c:ptCount val="20"/>
                <c:pt idx="0">
                  <c:v>46</c:v>
                </c:pt>
                <c:pt idx="1">
                  <c:v>40</c:v>
                </c:pt>
                <c:pt idx="3">
                  <c:v>35</c:v>
                </c:pt>
                <c:pt idx="4">
                  <c:v>33</c:v>
                </c:pt>
                <c:pt idx="6">
                  <c:v>33</c:v>
                </c:pt>
                <c:pt idx="7" formatCode="General">
                  <c:v>32</c:v>
                </c:pt>
                <c:pt idx="9">
                  <c:v>31</c:v>
                </c:pt>
                <c:pt idx="10">
                  <c:v>32</c:v>
                </c:pt>
                <c:pt idx="12">
                  <c:v>25</c:v>
                </c:pt>
                <c:pt idx="13" formatCode="General">
                  <c:v>23</c:v>
                </c:pt>
                <c:pt idx="15">
                  <c:v>17</c:v>
                </c:pt>
                <c:pt idx="16" formatCode="General">
                  <c:v>21</c:v>
                </c:pt>
                <c:pt idx="18">
                  <c:v>15</c:v>
                </c:pt>
                <c:pt idx="19" formatCode="General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79F-413B-A044-92BDE48CDA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"/>
        <c:overlap val="100"/>
        <c:axId val="161851264"/>
        <c:axId val="161852800"/>
      </c:barChart>
      <c:catAx>
        <c:axId val="16185126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100" i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en-US"/>
          </a:p>
        </c:txPr>
        <c:crossAx val="161852800"/>
        <c:crosses val="autoZero"/>
        <c:auto val="1"/>
        <c:lblAlgn val="ctr"/>
        <c:lblOffset val="100"/>
        <c:noMultiLvlLbl val="0"/>
      </c:catAx>
      <c:valAx>
        <c:axId val="1618528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618512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280859266911815"/>
          <c:y val="5.1873321264957487E-2"/>
          <c:w val="0.60504197902835588"/>
          <c:h val="0.941185212691027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Weekly+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2A9D-4D20-96A4-D3275CFBB880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2A9D-4D20-96A4-D3275CFBB880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2A9D-4D20-96A4-D3275CFBB880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2A9D-4D20-96A4-D3275CFBB8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There was a limit on the numbers attending so the venue is partially full</c:v>
                </c:pt>
                <c:pt idx="1">
                  <c:v>All attendees having their temperature checked prior to entering the venue</c:v>
                </c:pt>
                <c:pt idx="2">
                  <c:v>Being supplied with clinical face masks prior to entering the venue</c:v>
                </c:pt>
                <c:pt idx="3">
                  <c:v>Ticket prices were temporarily reduced for a period of time (until the end of the year)</c:v>
                </c:pt>
                <c:pt idx="4">
                  <c:v>Being supplied with clinical gloves and hand disinfectant prior to entering the venue</c:v>
                </c:pt>
                <c:pt idx="5">
                  <c:v>The bar area remains closed</c:v>
                </c:pt>
                <c:pt idx="6">
                  <c:v>You are required to sign a waiver prior to attending, absolving the venue of the risk of you being exposed to, or accidentally exposing others to coronavirus</c:v>
                </c:pt>
                <c:pt idx="7">
                  <c:v>Ticket prices were temporarily increased for a period of time (until the end of the year)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67</c:v>
                </c:pt>
                <c:pt idx="1">
                  <c:v>56</c:v>
                </c:pt>
                <c:pt idx="2">
                  <c:v>50</c:v>
                </c:pt>
                <c:pt idx="3">
                  <c:v>43</c:v>
                </c:pt>
                <c:pt idx="4">
                  <c:v>42</c:v>
                </c:pt>
                <c:pt idx="5">
                  <c:v>35</c:v>
                </c:pt>
                <c:pt idx="6">
                  <c:v>16</c:v>
                </c:pt>
                <c:pt idx="7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A9D-4D20-96A4-D3275CFBB88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63909632"/>
        <c:axId val="163912320"/>
      </c:barChart>
      <c:catAx>
        <c:axId val="163909632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63912320"/>
        <c:crosses val="autoZero"/>
        <c:auto val="1"/>
        <c:lblAlgn val="ctr"/>
        <c:lblOffset val="0"/>
        <c:noMultiLvlLbl val="0"/>
      </c:catAx>
      <c:valAx>
        <c:axId val="163912320"/>
        <c:scaling>
          <c:orientation val="minMax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163909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650117579528195"/>
          <c:y val="5.1873321264957487E-2"/>
          <c:w val="0.58327604803170019"/>
          <c:h val="0.941185212691027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Weekly+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896D-4027-ADAF-E5647A9853AA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96D-4027-ADAF-E5647A9853AA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896D-4027-ADAF-E5647A9853AA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896D-4027-ADAF-E5647A9853AA}"/>
              </c:ext>
            </c:extLst>
          </c:dPt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E8-40C2-82ED-9C74882E41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7"/>
                <c:pt idx="0">
                  <c:v>There was a limit on the numbers attending so the venue is partially full</c:v>
                </c:pt>
                <c:pt idx="1">
                  <c:v>Being supplied with clinical face masks prior to entering the venue</c:v>
                </c:pt>
                <c:pt idx="2">
                  <c:v>Being supplied with clinical gloves and hand disinfectant prior to entering the venue</c:v>
                </c:pt>
                <c:pt idx="3">
                  <c:v>Ticket prices were temporarily reduced for a period of time (until the end of the year)</c:v>
                </c:pt>
                <c:pt idx="4">
                  <c:v>The bar area remains closed</c:v>
                </c:pt>
                <c:pt idx="5">
                  <c:v>You are required to sign a waiver prior to attending, absolving the venue of the risk of you being exposed to, or accidentally exposing others to coronavirus</c:v>
                </c:pt>
                <c:pt idx="6">
                  <c:v>Ticket prices were temporarily increased for a period of time (until the end of the year)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54</c:v>
                </c:pt>
                <c:pt idx="1">
                  <c:v>0</c:v>
                </c:pt>
                <c:pt idx="2">
                  <c:v>45</c:v>
                </c:pt>
                <c:pt idx="3">
                  <c:v>39</c:v>
                </c:pt>
                <c:pt idx="4">
                  <c:v>44</c:v>
                </c:pt>
                <c:pt idx="5">
                  <c:v>32</c:v>
                </c:pt>
                <c:pt idx="6">
                  <c:v>18</c:v>
                </c:pt>
                <c:pt idx="7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96D-4027-ADAF-E5647A9853A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64241408"/>
        <c:axId val="164244096"/>
      </c:barChart>
      <c:catAx>
        <c:axId val="16424140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64244096"/>
        <c:crosses val="autoZero"/>
        <c:auto val="1"/>
        <c:lblAlgn val="ctr"/>
        <c:lblOffset val="0"/>
        <c:noMultiLvlLbl val="0"/>
      </c:catAx>
      <c:valAx>
        <c:axId val="164244096"/>
        <c:scaling>
          <c:orientation val="minMax"/>
          <c:max val="8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164241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952377378979128"/>
          <c:y val="5.1873321264957487E-2"/>
          <c:w val="0.46304076736491989"/>
          <c:h val="0.941185212691027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Weekly+</c:v>
                </c:pt>
              </c:strCache>
            </c:strRef>
          </c:tx>
          <c:spPr>
            <a:solidFill>
              <a:srgbClr val="54C0E8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5A1-437E-9892-7A4BDAD53EF6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5A1-437E-9892-7A4BDAD53EF6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15A1-437E-9892-7A4BDAD53EF6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15A1-437E-9892-7A4BDAD53E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ANY</c:v>
                </c:pt>
                <c:pt idx="1">
                  <c:v>Watched a play, concert, opera or other artistic output online</c:v>
                </c:pt>
                <c:pt idx="2">
                  <c:v>Participated in an online arts class/ group /tutorial</c:v>
                </c:pt>
                <c:pt idx="3">
                  <c:v>Any Pre-COVID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>
                  <c:v>36</c:v>
                </c:pt>
                <c:pt idx="1">
                  <c:v>26</c:v>
                </c:pt>
                <c:pt idx="2">
                  <c:v>19</c:v>
                </c:pt>
                <c:pt idx="3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5A1-437E-9892-7A4BDAD53EF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14644864"/>
        <c:axId val="114648576"/>
      </c:barChart>
      <c:catAx>
        <c:axId val="11464486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4648576"/>
        <c:crosses val="autoZero"/>
        <c:auto val="1"/>
        <c:lblAlgn val="ctr"/>
        <c:lblOffset val="0"/>
        <c:noMultiLvlLbl val="0"/>
      </c:catAx>
      <c:valAx>
        <c:axId val="114648576"/>
        <c:scaling>
          <c:orientation val="minMax"/>
          <c:max val="4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11464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952377378979128"/>
          <c:y val="5.1873321264957487E-2"/>
          <c:w val="0.46304076736491989"/>
          <c:h val="0.941185212691027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Weekly+</c:v>
                </c:pt>
              </c:strCache>
            </c:strRef>
          </c:tx>
          <c:spPr>
            <a:solidFill>
              <a:srgbClr val="54C0E8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5A1-437E-9892-7A4BDAD53EF6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5A1-437E-9892-7A4BDAD53EF6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15A1-437E-9892-7A4BDAD53EF6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15A1-437E-9892-7A4BDAD53E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ANY</c:v>
                </c:pt>
                <c:pt idx="1">
                  <c:v>Watched a play, concert, opera or other artistic output online</c:v>
                </c:pt>
                <c:pt idx="2">
                  <c:v>Participated in an online arts class/ group /tutorial</c:v>
                </c:pt>
                <c:pt idx="3">
                  <c:v>Any pre covid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>
                  <c:v>32</c:v>
                </c:pt>
                <c:pt idx="1">
                  <c:v>21</c:v>
                </c:pt>
                <c:pt idx="2">
                  <c:v>16</c:v>
                </c:pt>
                <c:pt idx="3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5A1-437E-9892-7A4BDAD53EF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14595712"/>
        <c:axId val="114607616"/>
      </c:barChart>
      <c:catAx>
        <c:axId val="114595712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4607616"/>
        <c:crosses val="autoZero"/>
        <c:auto val="1"/>
        <c:lblAlgn val="ctr"/>
        <c:lblOffset val="0"/>
        <c:noMultiLvlLbl val="0"/>
      </c:catAx>
      <c:valAx>
        <c:axId val="114607616"/>
        <c:scaling>
          <c:orientation val="minMax"/>
          <c:max val="4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114595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200-47EF-9D44-60992CC8EF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64</c:v>
                </c:pt>
                <c:pt idx="1">
                  <c:v>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2D-4CCA-972A-499DFA16A8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65206656"/>
        <c:axId val="165208448"/>
      </c:barChart>
      <c:catAx>
        <c:axId val="1652066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5208448"/>
        <c:crosses val="autoZero"/>
        <c:auto val="1"/>
        <c:lblAlgn val="ctr"/>
        <c:lblOffset val="100"/>
        <c:noMultiLvlLbl val="0"/>
      </c:catAx>
      <c:valAx>
        <c:axId val="165208448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165206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9769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2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97693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5C612C6-24B9-42EC-93F3-07C2E951F012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246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9769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246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97693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50B08C5-413B-4640-BAE7-44FB37A3C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616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9769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2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97693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3464663-3EEE-489B-AA70-70EFC34C3BA7}" type="datetimeFigureOut">
              <a:rPr lang="en-US"/>
              <a:pPr>
                <a:defRPr/>
              </a:pPr>
              <a:t>12/10/2020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5712"/>
            <a:ext cx="5438775" cy="4466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 noProof="0"/>
              <a:t>Click to edit Master text styles</a:t>
            </a:r>
          </a:p>
          <a:p>
            <a:pPr lvl="1"/>
            <a:r>
              <a:rPr lang="ga-IE" noProof="0"/>
              <a:t>Second level</a:t>
            </a:r>
          </a:p>
          <a:p>
            <a:pPr lvl="2"/>
            <a:r>
              <a:rPr lang="ga-IE" noProof="0"/>
              <a:t>Third level</a:t>
            </a:r>
          </a:p>
          <a:p>
            <a:pPr lvl="3"/>
            <a:r>
              <a:rPr lang="ga-IE" noProof="0"/>
              <a:t>Fourth level</a:t>
            </a:r>
          </a:p>
          <a:p>
            <a:pPr lvl="4"/>
            <a:r>
              <a:rPr lang="ga-IE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246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97693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246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97693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8751F77-0C08-4005-8C96-E569E03EE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837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968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6888" algn="l" defTabSz="4968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363" algn="l" defTabSz="4968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2250" algn="l" defTabSz="4968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0725" algn="l" defTabSz="4968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8460" algn="l" defTabSz="49769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153" algn="l" defTabSz="49769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3844" algn="l" defTabSz="49769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1537" algn="l" defTabSz="49769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3A74E-C5C1-DF42-BCD6-4D981EFAD523}" type="slidenum">
              <a:rPr lang="en-IE" smtClean="0"/>
              <a:pPr>
                <a:defRPr/>
              </a:pPr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263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196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165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“&amp;” estourado do lado direito. – como </a:t>
            </a:r>
            <a:r>
              <a:rPr lang="pt-BR" err="1"/>
              <a:t>tava</a:t>
            </a:r>
            <a:r>
              <a:rPr lang="pt-BR"/>
              <a:t> antes. 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3A74E-C5C1-DF42-BCD6-4D981EFAD523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066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3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88" y="2349500"/>
            <a:ext cx="9085262" cy="16208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375" y="4286250"/>
            <a:ext cx="7481888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74C87-74F0-48F0-AE29-766A0B5C20FE}" type="datetimeFigureOut">
              <a:rPr lang="en-IE"/>
              <a:pPr>
                <a:defRPr/>
              </a:pPr>
              <a:t>10/12/2020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E9B25-BFA2-49C3-B55E-98FDC0DCBFA8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52AC9-80D0-4240-B8A2-C8B72D8FF743}" type="datetimeFigureOut">
              <a:rPr lang="en-IE"/>
              <a:pPr>
                <a:defRPr/>
              </a:pPr>
              <a:t>10/12/2020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37032-6BAC-4075-A8C5-F8112B7F17F1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0175" y="303213"/>
            <a:ext cx="2403475" cy="64531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988" y="303213"/>
            <a:ext cx="7062787" cy="64531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FBC31-C0CC-4CA6-9391-E218FDC5DDF6}" type="datetimeFigureOut">
              <a:rPr lang="en-IE"/>
              <a:pPr>
                <a:defRPr/>
              </a:pPr>
              <a:t>10/12/2020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A83C0-CDB5-4DA1-B057-67E311FB58F8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="" xmlns:a16="http://schemas.microsoft.com/office/drawing/2014/main" id="{4553D1EA-5D34-402F-8E93-B6F91875D29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-412401" y="-147055"/>
            <a:ext cx="11101040" cy="770990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87"/>
            </a:stretch>
          </a:blipFill>
        </p:spPr>
        <p:txBody>
          <a:bodyPr/>
          <a:lstStyle>
            <a:lvl1pPr marL="0" indent="0">
              <a:buNone/>
              <a:defRPr sz="2590">
                <a:noFill/>
              </a:defRPr>
            </a:lvl1pPr>
          </a:lstStyle>
          <a:p>
            <a:r>
              <a:rPr lang="pt-BR"/>
              <a:t>a</a:t>
            </a:r>
          </a:p>
        </p:txBody>
      </p:sp>
      <p:sp>
        <p:nvSpPr>
          <p:cNvPr id="6" name="Espaço Reservado para Imagem 5">
            <a:extLst>
              <a:ext uri="{FF2B5EF4-FFF2-40B4-BE49-F238E27FC236}">
                <a16:creationId xmlns="" xmlns:a16="http://schemas.microsoft.com/office/drawing/2014/main" id="{2175FE86-B4D0-4E92-B55C-B3DC0C7699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65271" y="-147055"/>
            <a:ext cx="11101040" cy="81205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BFFE0107-3D06-4858-B285-F240877705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89075" y="865997"/>
            <a:ext cx="3499082" cy="598913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/>
              <a:t>a</a:t>
            </a:r>
            <a:endParaRPr lang="en-US"/>
          </a:p>
        </p:txBody>
      </p:sp>
      <p:sp>
        <p:nvSpPr>
          <p:cNvPr id="21" name="Espaço Reservado para Imagem 20">
            <a:extLst>
              <a:ext uri="{FF2B5EF4-FFF2-40B4-BE49-F238E27FC236}">
                <a16:creationId xmlns="" xmlns:a16="http://schemas.microsoft.com/office/drawing/2014/main" id="{1BBAA762-31ED-4F1F-B69C-EFE0FDB1A9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45294" y="1137139"/>
            <a:ext cx="986644" cy="950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5">
                <a:solidFill>
                  <a:srgbClr val="464749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pt-BR"/>
              <a:t>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insert</a:t>
            </a:r>
            <a:r>
              <a:rPr lang="pt-BR"/>
              <a:t> logo</a:t>
            </a:r>
          </a:p>
        </p:txBody>
      </p:sp>
      <p:sp>
        <p:nvSpPr>
          <p:cNvPr id="10" name="Espaço Reservado para Texto 7">
            <a:extLst>
              <a:ext uri="{FF2B5EF4-FFF2-40B4-BE49-F238E27FC236}">
                <a16:creationId xmlns="" xmlns:a16="http://schemas.microsoft.com/office/drawing/2014/main" id="{3CB44F74-553B-49CA-A5E3-367630B926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392" y="2285058"/>
            <a:ext cx="3230449" cy="444458"/>
          </a:xfrm>
          <a:prstGeom prst="rect">
            <a:avLst/>
          </a:prstGeom>
        </p:spPr>
        <p:txBody>
          <a:bodyPr/>
          <a:lstStyle>
            <a:lvl1pPr marL="15109" indent="0">
              <a:buNone/>
              <a:defRPr kumimoji="0" lang="pt-BR" sz="1903" b="1" i="0" u="none" strike="noStrike" cap="none" spc="-42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323433" marR="0" lvl="0" indent="-308324" defTabSz="986638" eaLnBrk="0" latinLnBrk="0" hangingPunct="0">
              <a:lnSpc>
                <a:spcPct val="100000"/>
              </a:lnSpc>
              <a:spcBef>
                <a:spcPct val="0"/>
              </a:spcBef>
              <a:spcAft>
                <a:spcPts val="647"/>
              </a:spcAft>
              <a:buClrTx/>
              <a:buSzTx/>
              <a:tabLst/>
            </a:pPr>
            <a:r>
              <a:rPr lang="pt-BR" err="1"/>
              <a:t>Client</a:t>
            </a:r>
            <a:r>
              <a:rPr lang="pt-BR"/>
              <a:t> </a:t>
            </a:r>
            <a:r>
              <a:rPr lang="pt-BR" err="1"/>
              <a:t>name</a:t>
            </a:r>
            <a:r>
              <a:rPr lang="pt-BR"/>
              <a:t> – </a:t>
            </a:r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</a:t>
            </a:r>
            <a:r>
              <a:rPr lang="pt-BR" err="1"/>
              <a:t>bold</a:t>
            </a:r>
            <a:r>
              <a:rPr lang="pt-BR"/>
              <a:t> (</a:t>
            </a:r>
            <a:r>
              <a:rPr lang="pt-BR" err="1"/>
              <a:t>sinze</a:t>
            </a:r>
            <a:r>
              <a:rPr lang="pt-BR"/>
              <a:t> 17,6)</a:t>
            </a:r>
          </a:p>
        </p:txBody>
      </p:sp>
      <p:sp>
        <p:nvSpPr>
          <p:cNvPr id="11" name="Espaço Reservado para Texto 7">
            <a:extLst>
              <a:ext uri="{FF2B5EF4-FFF2-40B4-BE49-F238E27FC236}">
                <a16:creationId xmlns="" xmlns:a16="http://schemas.microsoft.com/office/drawing/2014/main" id="{C7D1A17E-01C5-4C9A-AFD7-FE8F8904A5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3392" y="2806162"/>
            <a:ext cx="3230449" cy="444458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90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Title – Calibri font normal (size 17,6)</a:t>
            </a:r>
          </a:p>
        </p:txBody>
      </p:sp>
      <p:sp>
        <p:nvSpPr>
          <p:cNvPr id="12" name="Espaço Reservado para Texto 7">
            <a:extLst>
              <a:ext uri="{FF2B5EF4-FFF2-40B4-BE49-F238E27FC236}">
                <a16:creationId xmlns="" xmlns:a16="http://schemas.microsoft.com/office/drawing/2014/main" id="{A46C5DBA-2501-478F-A494-25621861C3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3392" y="4741892"/>
            <a:ext cx="3192929" cy="444458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54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Code</a:t>
            </a:r>
            <a:r>
              <a:rPr kumimoji="0" lang="pt-BR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Calibri font normal (size 14,3)</a:t>
            </a:r>
          </a:p>
        </p:txBody>
      </p:sp>
      <p:sp>
        <p:nvSpPr>
          <p:cNvPr id="13" name="Espaço Reservado para Texto 7">
            <a:extLst>
              <a:ext uri="{FF2B5EF4-FFF2-40B4-BE49-F238E27FC236}">
                <a16:creationId xmlns="" xmlns:a16="http://schemas.microsoft.com/office/drawing/2014/main" id="{DAA645D8-3213-4219-9B99-209074D452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3392" y="3497460"/>
            <a:ext cx="3192929" cy="707315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54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Prepared by – Calibri font normal (size 14,3)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417F1E9-2D80-E34C-ACEF-D0ADC6D8A9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467" y="5808762"/>
            <a:ext cx="2176297" cy="5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72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5">
            <a:extLst>
              <a:ext uri="{FF2B5EF4-FFF2-40B4-BE49-F238E27FC236}">
                <a16:creationId xmlns="" xmlns:a16="http://schemas.microsoft.com/office/drawing/2014/main" id="{3681AD3F-DC01-4418-893B-6110CFAA7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95924" y="1"/>
            <a:ext cx="10784562" cy="767489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8" name="Espaço Reservado para Imagem 3">
            <a:extLst>
              <a:ext uri="{FF2B5EF4-FFF2-40B4-BE49-F238E27FC236}">
                <a16:creationId xmlns="" xmlns:a16="http://schemas.microsoft.com/office/drawing/2014/main" id="{DBF4B906-DD68-4BD2-8837-E3A9F5890B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187060" y="6108613"/>
            <a:ext cx="15040833" cy="1566279"/>
          </a:xfrm>
          <a:prstGeom prst="parallelogram">
            <a:avLst/>
          </a:prstGeom>
          <a:solidFill>
            <a:srgbClr val="797C7F">
              <a:alpha val="88000"/>
            </a:srgb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/>
              <a:t>a</a:t>
            </a:r>
            <a:endParaRPr lang="en-US"/>
          </a:p>
        </p:txBody>
      </p:sp>
      <p:sp>
        <p:nvSpPr>
          <p:cNvPr id="11" name="Espaço Reservado para Texto 6">
            <a:extLst>
              <a:ext uri="{FF2B5EF4-FFF2-40B4-BE49-F238E27FC236}">
                <a16:creationId xmlns="" xmlns:a16="http://schemas.microsoft.com/office/drawing/2014/main" id="{3DB05B4B-33E2-4B65-801B-CEA1BFB04C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386" y="6314831"/>
            <a:ext cx="4763340" cy="530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84" b="1">
                <a:solidFill>
                  <a:srgbClr val="E5BA05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err="1"/>
              <a:t>Trebuchet</a:t>
            </a:r>
            <a:r>
              <a:rPr lang="pt-BR"/>
              <a:t> MS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32)</a:t>
            </a:r>
            <a:endParaRPr lang="en-US"/>
          </a:p>
        </p:txBody>
      </p:sp>
      <p:sp>
        <p:nvSpPr>
          <p:cNvPr id="7" name="Espaço Reservado para Imagem 5">
            <a:extLst>
              <a:ext uri="{FF2B5EF4-FFF2-40B4-BE49-F238E27FC236}">
                <a16:creationId xmlns="" xmlns:a16="http://schemas.microsoft.com/office/drawing/2014/main" id="{37CA8E9C-9B8A-4F20-A16E-8C0512FF3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04528" y="1"/>
            <a:ext cx="4284111" cy="767489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356162804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56A1DC1F-643F-46D4-892D-8F597BC63A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29657" y="0"/>
            <a:ext cx="8201474" cy="7562850"/>
          </a:xfrm>
          <a:prstGeom prst="parallelogram">
            <a:avLst/>
          </a:prstGeom>
        </p:spPr>
        <p:txBody>
          <a:bodyPr/>
          <a:lstStyle>
            <a:lvl1pPr marL="0" indent="0">
              <a:buNone/>
              <a:defRPr sz="19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7C5AC681-723F-4C6D-B59D-CD03B446A4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869" y="329458"/>
            <a:ext cx="5538027" cy="588222"/>
          </a:xfrm>
          <a:prstGeom prst="rect">
            <a:avLst/>
          </a:prstGeom>
        </p:spPr>
        <p:txBody>
          <a:bodyPr/>
          <a:lstStyle>
            <a:lvl1pPr marL="0" marR="0" indent="0" algn="l" defTabSz="965363" rtl="0" eaLnBrk="1" fontAlgn="base" latinLnBrk="0" hangingPunct="1">
              <a:lnSpc>
                <a:spcPct val="90000"/>
              </a:lnSpc>
              <a:spcBef>
                <a:spcPts val="105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2535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err="1"/>
              <a:t>Trebuchet</a:t>
            </a:r>
            <a:r>
              <a:rPr lang="pt-BR"/>
              <a:t> MS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  <a:endParaRPr lang="en-US"/>
          </a:p>
        </p:txBody>
      </p:sp>
      <p:sp>
        <p:nvSpPr>
          <p:cNvPr id="14" name="Espaço Reservado para Imagem 3">
            <a:extLst>
              <a:ext uri="{FF2B5EF4-FFF2-40B4-BE49-F238E27FC236}">
                <a16:creationId xmlns="" xmlns:a16="http://schemas.microsoft.com/office/drawing/2014/main" id="{AFDFF8B7-EF52-4834-BCA3-F1970A46F35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670802" y="157480"/>
            <a:ext cx="859887" cy="36413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8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pt-BR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B04B3A48-4857-4822-8E89-3DC476EE60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629659" y="0"/>
            <a:ext cx="1900564" cy="7562850"/>
          </a:xfrm>
          <a:prstGeom prst="line">
            <a:avLst/>
          </a:prstGeom>
          <a:ln w="57150">
            <a:solidFill>
              <a:srgbClr val="54C0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4757E2FF-C0E9-407F-B94E-109DCA508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525" y="1209335"/>
            <a:ext cx="4265975" cy="4991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447"/>
              </a:spcBef>
              <a:spcAft>
                <a:spcPts val="447"/>
              </a:spcAft>
              <a:buClr>
                <a:srgbClr val="54C0E8"/>
              </a:buClr>
              <a:buSzPct val="110000"/>
              <a:buFont typeface="Verdana" pitchFamily="34" charset="0"/>
              <a:buChar char="●"/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721023" indent="-277300">
              <a:spcBef>
                <a:spcPts val="447"/>
              </a:spcBef>
              <a:spcAft>
                <a:spcPts val="447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v"/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68488975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7">
            <a:extLst>
              <a:ext uri="{FF2B5EF4-FFF2-40B4-BE49-F238E27FC236}">
                <a16:creationId xmlns="" xmlns:a16="http://schemas.microsoft.com/office/drawing/2014/main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82905" y="662562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903" y="208028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590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  <p:sp>
        <p:nvSpPr>
          <p:cNvPr id="29" name="Espaço Reservado para Texto 7">
            <a:extLst>
              <a:ext uri="{FF2B5EF4-FFF2-40B4-BE49-F238E27FC236}">
                <a16:creationId xmlns="" xmlns:a16="http://schemas.microsoft.com/office/drawing/2014/main" id="{9BE8F821-BF03-4D6F-AA53-7CEFF56867C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41481" y="7214843"/>
            <a:ext cx="6019620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79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10)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D1095A38-611E-4E51-8DD8-DE9FE687F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829" y="7230556"/>
            <a:ext cx="248652" cy="2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30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7">
            <a:extLst>
              <a:ext uri="{FF2B5EF4-FFF2-40B4-BE49-F238E27FC236}">
                <a16:creationId xmlns="" xmlns:a16="http://schemas.microsoft.com/office/drawing/2014/main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50341" y="739570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42" y="285036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590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A3CEAA05-A48F-4D30-A2BC-E77096AD2F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05" y="7236575"/>
            <a:ext cx="248652" cy="250299"/>
          </a:xfrm>
          <a:prstGeom prst="rect">
            <a:avLst/>
          </a:prstGeom>
        </p:spPr>
      </p:pic>
      <p:sp>
        <p:nvSpPr>
          <p:cNvPr id="14" name="Espaço Reservado para Texto 7">
            <a:extLst>
              <a:ext uri="{FF2B5EF4-FFF2-40B4-BE49-F238E27FC236}">
                <a16:creationId xmlns="" xmlns:a16="http://schemas.microsoft.com/office/drawing/2014/main" id="{B3AB5103-8952-4D92-B855-87C485ECD2F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0358" y="7220862"/>
            <a:ext cx="7598754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79" i="1">
                <a:solidFill>
                  <a:srgbClr val="666666"/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10)</a:t>
            </a:r>
          </a:p>
        </p:txBody>
      </p:sp>
    </p:spTree>
    <p:extLst>
      <p:ext uri="{BB962C8B-B14F-4D97-AF65-F5344CB8AC3E}">
        <p14:creationId xmlns:p14="http://schemas.microsoft.com/office/powerpoint/2010/main" val="125168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7">
            <a:extLst>
              <a:ext uri="{FF2B5EF4-FFF2-40B4-BE49-F238E27FC236}">
                <a16:creationId xmlns="" xmlns:a16="http://schemas.microsoft.com/office/drawing/2014/main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50343" y="724291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43" y="269757"/>
            <a:ext cx="8580975" cy="408712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/>
              <a:defRPr lang="pt-BR" sz="2590" b="1" kern="1200" dirty="0">
                <a:solidFill>
                  <a:srgbClr val="54C0E8"/>
                </a:solidFill>
                <a:latin typeface="Trebuchet MS" panose="020B0603020202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</p:spTree>
    <p:extLst>
      <p:ext uri="{BB962C8B-B14F-4D97-AF65-F5344CB8AC3E}">
        <p14:creationId xmlns:p14="http://schemas.microsoft.com/office/powerpoint/2010/main" val="3500813540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59" y="-34999"/>
            <a:ext cx="10384879" cy="12604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rgbClr val="0092D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432" y="1477197"/>
            <a:ext cx="9619774" cy="4991131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500"/>
              </a:spcBef>
              <a:spcAft>
                <a:spcPts val="500"/>
              </a:spcAft>
              <a:buClr>
                <a:srgbClr val="0092D2"/>
              </a:buClr>
              <a:buSzPct val="110000"/>
              <a:buFont typeface="Verdana" pitchFamily="34" charset="0"/>
              <a:buChar char="●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806352" indent="-310135">
              <a:spcBef>
                <a:spcPts val="50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v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7" name="Picture 6" descr="B&amp;A_logo grey with ampersand colour-07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47" y="6949777"/>
            <a:ext cx="877486" cy="47518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105843" y="7093799"/>
            <a:ext cx="495075" cy="307490"/>
          </a:xfrm>
          <a:prstGeom prst="rect">
            <a:avLst/>
          </a:prstGeom>
          <a:noFill/>
        </p:spPr>
        <p:txBody>
          <a:bodyPr wrap="none" lIns="91156" tIns="45578" rIns="91156" bIns="45578" rtlCol="0">
            <a:spAutoFit/>
          </a:bodyPr>
          <a:lstStyle/>
          <a:p>
            <a:pPr algn="r" defTabSz="496217" fontAlgn="auto">
              <a:spcBef>
                <a:spcPts val="0"/>
              </a:spcBef>
              <a:spcAft>
                <a:spcPts val="0"/>
              </a:spcAft>
            </a:pPr>
            <a:fld id="{E76ABE43-F0DC-4733-9EA1-077B108045BC}" type="slidenum">
              <a:rPr lang="en-GB" sz="1400" smtClean="0">
                <a:solidFill>
                  <a:prstClr val="black">
                    <a:lumMod val="50000"/>
                    <a:lumOff val="50000"/>
                  </a:prstClr>
                </a:solidFill>
                <a:latin typeface="Verdana"/>
              </a:rPr>
              <a:pPr algn="r" defTabSz="49621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400">
              <a:solidFill>
                <a:prstClr val="black">
                  <a:lumMod val="50000"/>
                  <a:lumOff val="50000"/>
                </a:prst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02857664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&amp;A_Slides-07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688638" cy="756285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8920" y="6677025"/>
            <a:ext cx="2302168" cy="402652"/>
          </a:xfrm>
          <a:prstGeom prst="rect">
            <a:avLst/>
          </a:prstGeom>
        </p:spPr>
        <p:txBody>
          <a:bodyPr vert="horz" lIns="99245" tIns="49617" rIns="99245" bIns="49617" rtlCol="0" anchor="ctr"/>
          <a:lstStyle>
            <a:lvl1pPr algn="r">
              <a:defRPr sz="1300">
                <a:solidFill>
                  <a:schemeClr val="bg1"/>
                </a:solidFill>
                <a:latin typeface="Vectora LH Black"/>
                <a:cs typeface="Vectora LH Black"/>
              </a:defRPr>
            </a:lvl1pPr>
          </a:lstStyle>
          <a:p>
            <a:fld id="{FDF4FFE2-6B85-2B4D-801E-538673A10BB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43719" y="3074990"/>
            <a:ext cx="3918536" cy="1260475"/>
          </a:xfrm>
          <a:prstGeom prst="rect">
            <a:avLst/>
          </a:prstGeom>
        </p:spPr>
        <p:txBody>
          <a:bodyPr lIns="99245" tIns="49617" rIns="99245" bIns="49617">
            <a:normAutofit/>
          </a:bodyPr>
          <a:lstStyle>
            <a:lvl1pPr algn="l">
              <a:defRPr sz="2100" b="1" i="0" baseline="0">
                <a:solidFill>
                  <a:schemeClr val="bg1"/>
                </a:solidFill>
                <a:latin typeface="Vectora LH Bold"/>
                <a:cs typeface="Vectora LH Bold"/>
              </a:defRPr>
            </a:lvl1pPr>
          </a:lstStyle>
          <a:p>
            <a:r>
              <a:rPr lang="ga-IE"/>
              <a:t>Input Document Title</a:t>
            </a:r>
            <a:br>
              <a:rPr lang="ga-IE"/>
            </a:br>
            <a:endParaRPr lang="en-US"/>
          </a:p>
        </p:txBody>
      </p:sp>
      <p:pic>
        <p:nvPicPr>
          <p:cNvPr id="10" name="Picture 9" descr="B&amp;A_BLACK Logo_for PP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26" y="1711805"/>
            <a:ext cx="1691696" cy="8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06286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05146-2F34-4947-BAF9-6938D44E1391}" type="datetimeFigureOut">
              <a:rPr lang="en-IE"/>
              <a:pPr>
                <a:defRPr/>
              </a:pPr>
              <a:t>10/12/2020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E292B-148B-4BA1-A90E-E4A3DAD83337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&amp;A_Slides-24.jpg"/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63869" cy="756285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8920" y="6677025"/>
            <a:ext cx="2302168" cy="402652"/>
          </a:xfrm>
          <a:prstGeom prst="rect">
            <a:avLst/>
          </a:prstGeom>
        </p:spPr>
        <p:txBody>
          <a:bodyPr vert="horz" lIns="99245" tIns="49617" rIns="99245" bIns="49617" rtlCol="0" anchor="ctr"/>
          <a:lstStyle>
            <a:lvl1pPr algn="r">
              <a:defRPr sz="1300">
                <a:solidFill>
                  <a:srgbClr val="068FC4"/>
                </a:solidFill>
                <a:latin typeface="Vectora LH Black"/>
                <a:cs typeface="Vectora LH Black"/>
              </a:defRPr>
            </a:lvl1pPr>
          </a:lstStyle>
          <a:p>
            <a:fld id="{FDF4FFE2-6B85-2B4D-801E-538673A10B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43719" y="3074990"/>
            <a:ext cx="3918536" cy="1260475"/>
          </a:xfrm>
          <a:prstGeom prst="rect">
            <a:avLst/>
          </a:prstGeom>
        </p:spPr>
        <p:txBody>
          <a:bodyPr lIns="99245" tIns="49617" rIns="99245" bIns="49617">
            <a:normAutofit/>
          </a:bodyPr>
          <a:lstStyle>
            <a:lvl1pPr algn="l">
              <a:defRPr sz="2100" b="1" i="0" baseline="0">
                <a:solidFill>
                  <a:schemeClr val="bg1"/>
                </a:solidFill>
                <a:latin typeface="Vectora LH Bold"/>
                <a:cs typeface="Vectora LH Bold"/>
              </a:defRPr>
            </a:lvl1pPr>
          </a:lstStyle>
          <a:p>
            <a:r>
              <a:rPr lang="ga-IE"/>
              <a:t>Input Document Title</a:t>
            </a:r>
            <a:br>
              <a:rPr lang="ga-IE"/>
            </a:br>
            <a:endParaRPr lang="en-US"/>
          </a:p>
        </p:txBody>
      </p:sp>
      <p:pic>
        <p:nvPicPr>
          <p:cNvPr id="6" name="Picture 5" descr="B&amp;A_BLACK Logo_for PP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26" y="1711805"/>
            <a:ext cx="1691696" cy="8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20593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8920" y="6677025"/>
            <a:ext cx="2302168" cy="402652"/>
          </a:xfrm>
          <a:prstGeom prst="rect">
            <a:avLst/>
          </a:prstGeom>
        </p:spPr>
        <p:txBody>
          <a:bodyPr vert="horz" lIns="99245" tIns="49617" rIns="99245" bIns="49617" rtlCol="0" anchor="ctr"/>
          <a:lstStyle>
            <a:lvl1pPr algn="r">
              <a:defRPr sz="1300">
                <a:solidFill>
                  <a:srgbClr val="068FC4"/>
                </a:solidFill>
                <a:latin typeface="Vectora LH Black"/>
                <a:cs typeface="Vectora LH Black"/>
              </a:defRPr>
            </a:lvl1pPr>
          </a:lstStyle>
          <a:p>
            <a:fld id="{FDF4FFE2-6B85-2B4D-801E-538673A10B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55069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43749" y="1800228"/>
            <a:ext cx="4471719" cy="4670214"/>
          </a:xfrm>
          <a:prstGeom prst="rect">
            <a:avLst/>
          </a:prstGeom>
        </p:spPr>
        <p:txBody>
          <a:bodyPr lIns="99245" tIns="49617" rIns="99245" bIns="49617">
            <a:normAutofit/>
          </a:bodyPr>
          <a:lstStyle>
            <a:lvl1pPr>
              <a:buClr>
                <a:srgbClr val="068FC4"/>
              </a:buClr>
              <a:buFont typeface="+mj-lt"/>
              <a:buAutoNum type="arabicPeriod"/>
              <a:defRPr sz="1100" b="0" i="0" baseline="0">
                <a:solidFill>
                  <a:schemeClr val="tx1"/>
                </a:solidFill>
                <a:latin typeface="Verdana"/>
                <a:cs typeface="Verdana"/>
              </a:defRPr>
            </a:lvl1pPr>
            <a:lvl2pPr>
              <a:buClr>
                <a:schemeClr val="tx1"/>
              </a:buClr>
              <a:buFont typeface="+mj-lt"/>
              <a:buAutoNum type="arabicPeriod"/>
              <a:defRPr sz="1100" b="0" i="0">
                <a:solidFill>
                  <a:schemeClr val="tx1"/>
                </a:solidFill>
                <a:latin typeface="Vectora LH Black"/>
                <a:cs typeface="Vectora LH Black"/>
              </a:defRPr>
            </a:lvl2pPr>
            <a:lvl3pPr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Vectora LH Black"/>
                <a:cs typeface="Vectora LH Black"/>
              </a:defRPr>
            </a:lvl3pPr>
            <a:lvl4pPr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Vectora LH Black"/>
                <a:cs typeface="Vectora LH Black"/>
              </a:defRPr>
            </a:lvl4pPr>
            <a:lvl5pPr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Vectora LH Black"/>
                <a:cs typeface="Vectora LH Black"/>
              </a:defRPr>
            </a:lvl5pPr>
          </a:lstStyle>
          <a:p>
            <a:r>
              <a:rPr lang="en-GB"/>
              <a:t>The aim of the project was to:  </a:t>
            </a:r>
          </a:p>
          <a:p>
            <a:pPr lvl="1"/>
            <a:r>
              <a:rPr lang="en-GB" err="1"/>
              <a:t>xxxxxx</a:t>
            </a:r>
            <a:endParaRPr lang="en-GB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426539" y="1800228"/>
            <a:ext cx="4734548" cy="4670214"/>
          </a:xfrm>
          <a:prstGeom prst="rect">
            <a:avLst/>
          </a:prstGeom>
        </p:spPr>
        <p:txBody>
          <a:bodyPr lIns="99245" tIns="49617" rIns="99245" bIns="49617"/>
          <a:lstStyle/>
          <a:p>
            <a:r>
              <a:rPr lang="en-US"/>
              <a:t>Click icon to add picture</a:t>
            </a:r>
          </a:p>
        </p:txBody>
      </p:sp>
      <p:pic>
        <p:nvPicPr>
          <p:cNvPr id="7" name="Picture 6" descr="B&amp;A_Logo_Blu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37" y="6587083"/>
            <a:ext cx="780311" cy="42256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8920" y="6677025"/>
            <a:ext cx="2302168" cy="402652"/>
          </a:xfrm>
          <a:prstGeom prst="rect">
            <a:avLst/>
          </a:prstGeom>
        </p:spPr>
        <p:txBody>
          <a:bodyPr vert="horz" lIns="99245" tIns="49617" rIns="99245" bIns="49617" rtlCol="0" anchor="ctr"/>
          <a:lstStyle>
            <a:lvl1pPr algn="r">
              <a:defRPr sz="1300">
                <a:solidFill>
                  <a:srgbClr val="068FC4"/>
                </a:solidFill>
                <a:latin typeface="Vectora LH Black"/>
                <a:cs typeface="Vectora LH Black"/>
              </a:defRPr>
            </a:lvl1pPr>
          </a:lstStyle>
          <a:p>
            <a:fld id="{FDF4FFE2-6B85-2B4D-801E-538673A10B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543719" y="657230"/>
            <a:ext cx="4799806" cy="807055"/>
          </a:xfrm>
          <a:prstGeom prst="rect">
            <a:avLst/>
          </a:prstGeom>
        </p:spPr>
        <p:txBody>
          <a:bodyPr lIns="99245" tIns="49617" rIns="99245" bIns="49617">
            <a:normAutofit/>
          </a:bodyPr>
          <a:lstStyle>
            <a:lvl1pPr algn="l">
              <a:defRPr sz="2000" b="1" i="0" baseline="0">
                <a:solidFill>
                  <a:schemeClr val="bg1"/>
                </a:solidFill>
                <a:latin typeface="Vectora LH Bold"/>
                <a:cs typeface="Vectora LH Bold"/>
              </a:defRPr>
            </a:lvl1pPr>
          </a:lstStyle>
          <a:p>
            <a:pPr defTabSz="496217" fontAlgn="auto">
              <a:spcAft>
                <a:spcPts val="0"/>
              </a:spcAft>
              <a:defRPr/>
            </a:pPr>
            <a:r>
              <a:rPr lang="ga-IE" sz="2100">
                <a:solidFill>
                  <a:srgbClr val="068FC4"/>
                </a:solidFill>
                <a:latin typeface="Verdana"/>
                <a:cs typeface="Verdana"/>
              </a:rPr>
              <a:t>Input Section Title</a:t>
            </a:r>
            <a:br>
              <a:rPr lang="ga-IE" sz="2100">
                <a:solidFill>
                  <a:srgbClr val="068FC4"/>
                </a:solidFill>
                <a:latin typeface="Verdana"/>
                <a:cs typeface="Verdana"/>
              </a:rPr>
            </a:br>
            <a:endParaRPr lang="en-US" sz="2100">
              <a:solidFill>
                <a:srgbClr val="068FC4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03477165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 userDrawn="1"/>
        </p:nvSpPr>
        <p:spPr>
          <a:xfrm>
            <a:off x="10109200" y="7094538"/>
            <a:ext cx="492125" cy="304800"/>
          </a:xfrm>
          <a:prstGeom prst="rect">
            <a:avLst/>
          </a:prstGeom>
          <a:noFill/>
        </p:spPr>
        <p:txBody>
          <a:bodyPr wrap="none" lIns="91428" tIns="45715" rIns="91428" bIns="45715">
            <a:spAutoFit/>
          </a:bodyPr>
          <a:lstStyle/>
          <a:p>
            <a:pPr algn="r" defTabSz="497693" fontAlgn="auto">
              <a:spcBef>
                <a:spcPts val="0"/>
              </a:spcBef>
              <a:spcAft>
                <a:spcPts val="0"/>
              </a:spcAft>
              <a:defRPr/>
            </a:pPr>
            <a:fld id="{28B56335-E0A6-441C-AD7D-AE866B9E9F0C}" type="slidenum">
              <a:rPr lang="en-GB" sz="1400">
                <a:solidFill>
                  <a:prstClr val="black">
                    <a:lumMod val="50000"/>
                    <a:lumOff val="50000"/>
                  </a:prstClr>
                </a:solidFill>
                <a:latin typeface="Verdana"/>
                <a:cs typeface="+mn-cs"/>
              </a:rPr>
              <a:pPr algn="r" defTabSz="497693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400">
              <a:solidFill>
                <a:prstClr val="black">
                  <a:lumMod val="50000"/>
                  <a:lumOff val="50000"/>
                </a:prstClr>
              </a:solidFill>
              <a:latin typeface="Verdan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432" y="1477170"/>
            <a:ext cx="9619774" cy="4991131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500"/>
              </a:spcBef>
              <a:spcAft>
                <a:spcPts val="500"/>
              </a:spcAft>
              <a:buClr>
                <a:srgbClr val="D9006F"/>
              </a:buClr>
              <a:buSzPct val="110000"/>
              <a:buFont typeface="Verdana" pitchFamily="34" charset="0"/>
              <a:buChar char="●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808750" indent="-311058">
              <a:spcBef>
                <a:spcPts val="500"/>
              </a:spcBef>
              <a:spcAft>
                <a:spcPts val="5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v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88730185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209560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55183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="" xmlns:a16="http://schemas.microsoft.com/office/drawing/2014/main" id="{4553D1EA-5D34-402F-8E93-B6F91875D29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-1" y="0"/>
            <a:ext cx="10688639" cy="756285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590">
                <a:noFill/>
              </a:defRPr>
            </a:lvl1pPr>
          </a:lstStyle>
          <a:p>
            <a:r>
              <a:rPr lang="pt-BR"/>
              <a:t>a</a:t>
            </a:r>
          </a:p>
        </p:txBody>
      </p:sp>
      <p:sp>
        <p:nvSpPr>
          <p:cNvPr id="6" name="Espaço Reservado para Imagem 5">
            <a:extLst>
              <a:ext uri="{FF2B5EF4-FFF2-40B4-BE49-F238E27FC236}">
                <a16:creationId xmlns="" xmlns:a16="http://schemas.microsoft.com/office/drawing/2014/main" id="{2175FE86-B4D0-4E92-B55C-B3DC0C7699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73562" y="144486"/>
            <a:ext cx="11101040" cy="81205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BFFE0107-3D06-4858-B285-F240877705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89075" y="865997"/>
            <a:ext cx="3499082" cy="598913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/>
              <a:t>a</a:t>
            </a:r>
            <a:endParaRPr lang="en-US"/>
          </a:p>
        </p:txBody>
      </p:sp>
      <p:sp>
        <p:nvSpPr>
          <p:cNvPr id="21" name="Espaço Reservado para Imagem 20">
            <a:extLst>
              <a:ext uri="{FF2B5EF4-FFF2-40B4-BE49-F238E27FC236}">
                <a16:creationId xmlns="" xmlns:a16="http://schemas.microsoft.com/office/drawing/2014/main" id="{1BBAA762-31ED-4F1F-B69C-EFE0FDB1A9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45294" y="1137139"/>
            <a:ext cx="986644" cy="950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5">
                <a:solidFill>
                  <a:srgbClr val="464749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pt-BR"/>
              <a:t>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insert</a:t>
            </a:r>
            <a:r>
              <a:rPr lang="pt-BR"/>
              <a:t> logo</a:t>
            </a:r>
          </a:p>
        </p:txBody>
      </p:sp>
      <p:sp>
        <p:nvSpPr>
          <p:cNvPr id="22" name="Espaço Reservado para Texto 7">
            <a:extLst>
              <a:ext uri="{FF2B5EF4-FFF2-40B4-BE49-F238E27FC236}">
                <a16:creationId xmlns="" xmlns:a16="http://schemas.microsoft.com/office/drawing/2014/main" id="{0ADCD72F-DC0E-44EE-8D1A-BA6DBBDB85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392" y="2285058"/>
            <a:ext cx="3230449" cy="444458"/>
          </a:xfrm>
          <a:prstGeom prst="rect">
            <a:avLst/>
          </a:prstGeom>
        </p:spPr>
        <p:txBody>
          <a:bodyPr/>
          <a:lstStyle>
            <a:lvl1pPr marL="15109" indent="0">
              <a:buNone/>
              <a:defRPr kumimoji="0" lang="pt-BR" sz="1903" b="1" i="0" u="none" strike="noStrike" cap="none" spc="-42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323433" marR="0" lvl="0" indent="-308324" defTabSz="986638" eaLnBrk="0" latinLnBrk="0" hangingPunct="0">
              <a:lnSpc>
                <a:spcPct val="100000"/>
              </a:lnSpc>
              <a:spcBef>
                <a:spcPct val="0"/>
              </a:spcBef>
              <a:spcAft>
                <a:spcPts val="647"/>
              </a:spcAft>
              <a:buClrTx/>
              <a:buSzTx/>
              <a:tabLst/>
            </a:pPr>
            <a:r>
              <a:rPr lang="pt-BR" err="1"/>
              <a:t>Client</a:t>
            </a:r>
            <a:r>
              <a:rPr lang="pt-BR"/>
              <a:t> </a:t>
            </a:r>
            <a:r>
              <a:rPr lang="pt-BR" err="1"/>
              <a:t>name</a:t>
            </a:r>
            <a:r>
              <a:rPr lang="pt-BR"/>
              <a:t> – </a:t>
            </a:r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</a:t>
            </a:r>
            <a:r>
              <a:rPr lang="pt-BR" err="1"/>
              <a:t>bold</a:t>
            </a:r>
            <a:r>
              <a:rPr lang="pt-BR"/>
              <a:t> (</a:t>
            </a:r>
            <a:r>
              <a:rPr lang="pt-BR" err="1"/>
              <a:t>sinze</a:t>
            </a:r>
            <a:r>
              <a:rPr lang="pt-BR"/>
              <a:t> 17,6)</a:t>
            </a:r>
          </a:p>
        </p:txBody>
      </p:sp>
      <p:sp>
        <p:nvSpPr>
          <p:cNvPr id="25" name="Espaço Reservado para Texto 7">
            <a:extLst>
              <a:ext uri="{FF2B5EF4-FFF2-40B4-BE49-F238E27FC236}">
                <a16:creationId xmlns="" xmlns:a16="http://schemas.microsoft.com/office/drawing/2014/main" id="{0A06A298-AC1A-4F86-A073-C6FB885710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3392" y="2806162"/>
            <a:ext cx="3230449" cy="444458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90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Title – Calibri font normal (size 17,6)</a:t>
            </a:r>
          </a:p>
        </p:txBody>
      </p:sp>
      <p:sp>
        <p:nvSpPr>
          <p:cNvPr id="27" name="Espaço Reservado para Texto 7">
            <a:extLst>
              <a:ext uri="{FF2B5EF4-FFF2-40B4-BE49-F238E27FC236}">
                <a16:creationId xmlns="" xmlns:a16="http://schemas.microsoft.com/office/drawing/2014/main" id="{F09E2973-9740-48B3-9F3A-85602A5861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3392" y="4741892"/>
            <a:ext cx="3192929" cy="444458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54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Code</a:t>
            </a:r>
            <a:r>
              <a:rPr kumimoji="0" lang="pt-BR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Calibri font normal (size 14,3)</a:t>
            </a:r>
          </a:p>
        </p:txBody>
      </p:sp>
      <p:sp>
        <p:nvSpPr>
          <p:cNvPr id="28" name="Espaço Reservado para Texto 7">
            <a:extLst>
              <a:ext uri="{FF2B5EF4-FFF2-40B4-BE49-F238E27FC236}">
                <a16:creationId xmlns="" xmlns:a16="http://schemas.microsoft.com/office/drawing/2014/main" id="{32E60D61-8B2B-4E9F-8675-7293B80BE5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3392" y="3497460"/>
            <a:ext cx="3192929" cy="707315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54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Prepared by – Calibri font normal (size 14,3)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E01F0F-9DD3-DB49-9CA3-5E62DBBBB3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467" y="5808762"/>
            <a:ext cx="2176297" cy="5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20636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="" xmlns:a16="http://schemas.microsoft.com/office/drawing/2014/main" id="{4553D1EA-5D34-402F-8E93-B6F91875D29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-2342362" y="-132638"/>
            <a:ext cx="16440979" cy="823220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590">
                <a:noFill/>
              </a:defRPr>
            </a:lvl1pPr>
          </a:lstStyle>
          <a:p>
            <a:r>
              <a:rPr lang="pt-BR"/>
              <a:t>a</a:t>
            </a:r>
          </a:p>
        </p:txBody>
      </p:sp>
      <p:sp>
        <p:nvSpPr>
          <p:cNvPr id="6" name="Espaço Reservado para Imagem 5">
            <a:extLst>
              <a:ext uri="{FF2B5EF4-FFF2-40B4-BE49-F238E27FC236}">
                <a16:creationId xmlns="" xmlns:a16="http://schemas.microsoft.com/office/drawing/2014/main" id="{2175FE86-B4D0-4E92-B55C-B3DC0C7699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65271" y="-21009"/>
            <a:ext cx="11101040" cy="81205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BFFE0107-3D06-4858-B285-F240877705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89075" y="865997"/>
            <a:ext cx="3499082" cy="598913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/>
              <a:t>a</a:t>
            </a:r>
            <a:endParaRPr lang="en-US"/>
          </a:p>
        </p:txBody>
      </p:sp>
      <p:sp>
        <p:nvSpPr>
          <p:cNvPr id="21" name="Espaço Reservado para Imagem 20">
            <a:extLst>
              <a:ext uri="{FF2B5EF4-FFF2-40B4-BE49-F238E27FC236}">
                <a16:creationId xmlns="" xmlns:a16="http://schemas.microsoft.com/office/drawing/2014/main" id="{1BBAA762-31ED-4F1F-B69C-EFE0FDB1A9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45294" y="1137139"/>
            <a:ext cx="986644" cy="950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5">
                <a:solidFill>
                  <a:srgbClr val="464749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pt-BR"/>
              <a:t>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insert</a:t>
            </a:r>
            <a:r>
              <a:rPr lang="pt-BR"/>
              <a:t> logo</a:t>
            </a:r>
          </a:p>
        </p:txBody>
      </p:sp>
      <p:sp>
        <p:nvSpPr>
          <p:cNvPr id="10" name="Espaço Reservado para Texto 7">
            <a:extLst>
              <a:ext uri="{FF2B5EF4-FFF2-40B4-BE49-F238E27FC236}">
                <a16:creationId xmlns="" xmlns:a16="http://schemas.microsoft.com/office/drawing/2014/main" id="{3CB44F74-553B-49CA-A5E3-367630B926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392" y="2285058"/>
            <a:ext cx="3230449" cy="444458"/>
          </a:xfrm>
          <a:prstGeom prst="rect">
            <a:avLst/>
          </a:prstGeom>
        </p:spPr>
        <p:txBody>
          <a:bodyPr/>
          <a:lstStyle>
            <a:lvl1pPr marL="15109" indent="0">
              <a:buNone/>
              <a:defRPr kumimoji="0" lang="pt-BR" sz="1903" b="1" i="0" u="none" strike="noStrike" cap="none" spc="-42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323433" marR="0" lvl="0" indent="-308324" defTabSz="986638" eaLnBrk="0" latinLnBrk="0" hangingPunct="0">
              <a:lnSpc>
                <a:spcPct val="100000"/>
              </a:lnSpc>
              <a:spcBef>
                <a:spcPct val="0"/>
              </a:spcBef>
              <a:spcAft>
                <a:spcPts val="647"/>
              </a:spcAft>
              <a:buClrTx/>
              <a:buSzTx/>
              <a:tabLst/>
            </a:pPr>
            <a:r>
              <a:rPr lang="pt-BR" err="1"/>
              <a:t>Client</a:t>
            </a:r>
            <a:r>
              <a:rPr lang="pt-BR"/>
              <a:t> </a:t>
            </a:r>
            <a:r>
              <a:rPr lang="pt-BR" err="1"/>
              <a:t>name</a:t>
            </a:r>
            <a:r>
              <a:rPr lang="pt-BR"/>
              <a:t> – </a:t>
            </a:r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</a:t>
            </a:r>
            <a:r>
              <a:rPr lang="pt-BR" err="1"/>
              <a:t>bold</a:t>
            </a:r>
            <a:r>
              <a:rPr lang="pt-BR"/>
              <a:t> (</a:t>
            </a:r>
            <a:r>
              <a:rPr lang="pt-BR" err="1"/>
              <a:t>sinze</a:t>
            </a:r>
            <a:r>
              <a:rPr lang="pt-BR"/>
              <a:t> 17,6)</a:t>
            </a:r>
          </a:p>
        </p:txBody>
      </p:sp>
      <p:sp>
        <p:nvSpPr>
          <p:cNvPr id="11" name="Espaço Reservado para Texto 7">
            <a:extLst>
              <a:ext uri="{FF2B5EF4-FFF2-40B4-BE49-F238E27FC236}">
                <a16:creationId xmlns="" xmlns:a16="http://schemas.microsoft.com/office/drawing/2014/main" id="{C7D1A17E-01C5-4C9A-AFD7-FE8F8904A5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3392" y="2806162"/>
            <a:ext cx="3230449" cy="444458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90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Title – Calibri font normal (size 17,6)</a:t>
            </a:r>
          </a:p>
        </p:txBody>
      </p:sp>
      <p:sp>
        <p:nvSpPr>
          <p:cNvPr id="12" name="Espaço Reservado para Texto 7">
            <a:extLst>
              <a:ext uri="{FF2B5EF4-FFF2-40B4-BE49-F238E27FC236}">
                <a16:creationId xmlns="" xmlns:a16="http://schemas.microsoft.com/office/drawing/2014/main" id="{A46C5DBA-2501-478F-A494-25621861C3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3392" y="4741892"/>
            <a:ext cx="3192929" cy="444458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54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Code</a:t>
            </a:r>
            <a:r>
              <a:rPr kumimoji="0" lang="pt-BR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Calibri font normal (size 14,3)</a:t>
            </a:r>
          </a:p>
        </p:txBody>
      </p:sp>
      <p:sp>
        <p:nvSpPr>
          <p:cNvPr id="13" name="Espaço Reservado para Texto 7">
            <a:extLst>
              <a:ext uri="{FF2B5EF4-FFF2-40B4-BE49-F238E27FC236}">
                <a16:creationId xmlns="" xmlns:a16="http://schemas.microsoft.com/office/drawing/2014/main" id="{DAA645D8-3213-4219-9B99-209074D452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3392" y="3497460"/>
            <a:ext cx="3192929" cy="707315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54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Prepared by – Calibri font normal (size 14,3)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417F1E9-2D80-E34C-ACEF-D0ADC6D8A9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467" y="5808762"/>
            <a:ext cx="2176297" cy="5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87696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5">
            <a:extLst>
              <a:ext uri="{FF2B5EF4-FFF2-40B4-BE49-F238E27FC236}">
                <a16:creationId xmlns="" xmlns:a16="http://schemas.microsoft.com/office/drawing/2014/main" id="{3681AD3F-DC01-4418-893B-6110CFAA7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95924" y="1"/>
            <a:ext cx="10784562" cy="767489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8" name="Espaço Reservado para Imagem 3">
            <a:extLst>
              <a:ext uri="{FF2B5EF4-FFF2-40B4-BE49-F238E27FC236}">
                <a16:creationId xmlns="" xmlns:a16="http://schemas.microsoft.com/office/drawing/2014/main" id="{DBF4B906-DD68-4BD2-8837-E3A9F5890B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187060" y="6108613"/>
            <a:ext cx="15040833" cy="1566279"/>
          </a:xfrm>
          <a:prstGeom prst="parallelogram">
            <a:avLst/>
          </a:prstGeom>
          <a:solidFill>
            <a:srgbClr val="110090">
              <a:alpha val="88000"/>
            </a:srgb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/>
              <a:t>a</a:t>
            </a:r>
            <a:endParaRPr lang="en-US"/>
          </a:p>
        </p:txBody>
      </p:sp>
      <p:sp>
        <p:nvSpPr>
          <p:cNvPr id="11" name="Espaço Reservado para Texto 6">
            <a:extLst>
              <a:ext uri="{FF2B5EF4-FFF2-40B4-BE49-F238E27FC236}">
                <a16:creationId xmlns="" xmlns:a16="http://schemas.microsoft.com/office/drawing/2014/main" id="{3DB05B4B-33E2-4B65-801B-CEA1BFB04C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386" y="6314831"/>
            <a:ext cx="4763340" cy="530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53">
                <a:solidFill>
                  <a:srgbClr val="E5BA05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err="1"/>
              <a:t>Trebuchet</a:t>
            </a:r>
            <a:r>
              <a:rPr lang="pt-BR"/>
              <a:t> MS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32)</a:t>
            </a:r>
            <a:endParaRPr lang="en-US"/>
          </a:p>
        </p:txBody>
      </p:sp>
      <p:sp>
        <p:nvSpPr>
          <p:cNvPr id="7" name="Espaço Reservado para Imagem 5">
            <a:extLst>
              <a:ext uri="{FF2B5EF4-FFF2-40B4-BE49-F238E27FC236}">
                <a16:creationId xmlns="" xmlns:a16="http://schemas.microsoft.com/office/drawing/2014/main" id="{37CA8E9C-9B8A-4F20-A16E-8C0512FF3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43672" y="-850678"/>
            <a:ext cx="13290696" cy="9250523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99448071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5">
            <a:extLst>
              <a:ext uri="{FF2B5EF4-FFF2-40B4-BE49-F238E27FC236}">
                <a16:creationId xmlns="" xmlns:a16="http://schemas.microsoft.com/office/drawing/2014/main" id="{3681AD3F-DC01-4418-893B-6110CFAA7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12401" y="0"/>
            <a:ext cx="11101040" cy="81205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7" name="Espaço Reservado para Imagem 5">
            <a:extLst>
              <a:ext uri="{FF2B5EF4-FFF2-40B4-BE49-F238E27FC236}">
                <a16:creationId xmlns="" xmlns:a16="http://schemas.microsoft.com/office/drawing/2014/main" id="{37CA8E9C-9B8A-4F20-A16E-8C0512FF3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43672" y="-859524"/>
            <a:ext cx="13290696" cy="925052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349" r="-1349"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a</a:t>
            </a:r>
          </a:p>
        </p:txBody>
      </p:sp>
      <p:sp>
        <p:nvSpPr>
          <p:cNvPr id="12" name="Espaço Reservado para Imagem 3">
            <a:extLst>
              <a:ext uri="{FF2B5EF4-FFF2-40B4-BE49-F238E27FC236}">
                <a16:creationId xmlns="" xmlns:a16="http://schemas.microsoft.com/office/drawing/2014/main" id="{FA16ACE8-6839-A640-B818-B723A71A39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187061" y="6108613"/>
            <a:ext cx="15342308" cy="1566279"/>
          </a:xfrm>
          <a:prstGeom prst="parallelogram">
            <a:avLst/>
          </a:prstGeom>
          <a:solidFill>
            <a:srgbClr val="110090">
              <a:alpha val="88000"/>
            </a:srgb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/>
              <a:t>a</a:t>
            </a:r>
            <a:endParaRPr lang="en-US"/>
          </a:p>
        </p:txBody>
      </p:sp>
      <p:sp>
        <p:nvSpPr>
          <p:cNvPr id="13" name="Espaço Reservado para Texto 6">
            <a:extLst>
              <a:ext uri="{FF2B5EF4-FFF2-40B4-BE49-F238E27FC236}">
                <a16:creationId xmlns="" xmlns:a16="http://schemas.microsoft.com/office/drawing/2014/main" id="{8CE69BA1-FB42-5944-8996-194277F55C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386" y="6314831"/>
            <a:ext cx="4763340" cy="530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53">
                <a:solidFill>
                  <a:srgbClr val="E5BA05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err="1"/>
              <a:t>Trebuchet</a:t>
            </a:r>
            <a:r>
              <a:rPr lang="pt-BR"/>
              <a:t> MS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32)</a:t>
            </a:r>
            <a:endParaRPr lang="en-US"/>
          </a:p>
        </p:txBody>
      </p:sp>
      <p:sp>
        <p:nvSpPr>
          <p:cNvPr id="6" name="Espaço Reservado para Imagem 5">
            <a:extLst>
              <a:ext uri="{FF2B5EF4-FFF2-40B4-BE49-F238E27FC236}">
                <a16:creationId xmlns="" xmlns:a16="http://schemas.microsoft.com/office/drawing/2014/main" id="{442FEC88-1B0C-D84C-96EC-CB789355C92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43672" y="-817508"/>
            <a:ext cx="13290696" cy="925052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349" r="-1349"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9973791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85263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85263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EC426-91F1-4E38-BB70-77BC544C6C95}" type="datetimeFigureOut">
              <a:rPr lang="en-IE"/>
              <a:pPr>
                <a:defRPr/>
              </a:pPr>
              <a:t>10/12/2020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9CBEF-5E9D-42C1-A802-5008A787CE91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5">
            <a:extLst>
              <a:ext uri="{FF2B5EF4-FFF2-40B4-BE49-F238E27FC236}">
                <a16:creationId xmlns="" xmlns:a16="http://schemas.microsoft.com/office/drawing/2014/main" id="{3681AD3F-DC01-4418-893B-6110CFAA7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12401" y="0"/>
            <a:ext cx="11101040" cy="81205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6" name="Espaço Reservado para Imagem 3">
            <a:extLst>
              <a:ext uri="{FF2B5EF4-FFF2-40B4-BE49-F238E27FC236}">
                <a16:creationId xmlns="" xmlns:a16="http://schemas.microsoft.com/office/drawing/2014/main" id="{B3C3573C-5D1B-DF4C-BB8A-3668F9A714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187060" y="6108613"/>
            <a:ext cx="15205274" cy="1566279"/>
          </a:xfrm>
          <a:prstGeom prst="parallelogram">
            <a:avLst/>
          </a:prstGeom>
          <a:solidFill>
            <a:srgbClr val="54565A">
              <a:alpha val="88000"/>
            </a:srgb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/>
              <a:t>aa</a:t>
            </a:r>
            <a:endParaRPr lang="en-US"/>
          </a:p>
        </p:txBody>
      </p:sp>
      <p:sp>
        <p:nvSpPr>
          <p:cNvPr id="11" name="Espaço Reservado para Texto 6">
            <a:extLst>
              <a:ext uri="{FF2B5EF4-FFF2-40B4-BE49-F238E27FC236}">
                <a16:creationId xmlns="" xmlns:a16="http://schemas.microsoft.com/office/drawing/2014/main" id="{38F0C60C-7209-BE4D-BAFD-52D1734A90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386" y="6314831"/>
            <a:ext cx="4763340" cy="530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84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err="1"/>
              <a:t>Trebuchet</a:t>
            </a:r>
            <a:r>
              <a:rPr lang="pt-BR"/>
              <a:t> MS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32)</a:t>
            </a:r>
            <a:endParaRPr lang="en-US"/>
          </a:p>
        </p:txBody>
      </p:sp>
      <p:sp>
        <p:nvSpPr>
          <p:cNvPr id="7" name="Espaço Reservado para Imagem 5">
            <a:extLst>
              <a:ext uri="{FF2B5EF4-FFF2-40B4-BE49-F238E27FC236}">
                <a16:creationId xmlns="" xmlns:a16="http://schemas.microsoft.com/office/drawing/2014/main" id="{37CA8E9C-9B8A-4F20-A16E-8C0512FF3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43672" y="0"/>
            <a:ext cx="8244967" cy="767489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269750780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5">
            <a:extLst>
              <a:ext uri="{FF2B5EF4-FFF2-40B4-BE49-F238E27FC236}">
                <a16:creationId xmlns="" xmlns:a16="http://schemas.microsoft.com/office/drawing/2014/main" id="{3681AD3F-DC01-4418-893B-6110CFAA7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12401" y="0"/>
            <a:ext cx="11101040" cy="81205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7" name="Espaço Reservado para Imagem 5">
            <a:extLst>
              <a:ext uri="{FF2B5EF4-FFF2-40B4-BE49-F238E27FC236}">
                <a16:creationId xmlns="" xmlns:a16="http://schemas.microsoft.com/office/drawing/2014/main" id="{37CA8E9C-9B8A-4F20-A16E-8C0512FF3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43672" y="-859524"/>
            <a:ext cx="13290696" cy="925052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a</a:t>
            </a:r>
          </a:p>
        </p:txBody>
      </p:sp>
      <p:sp>
        <p:nvSpPr>
          <p:cNvPr id="12" name="Espaço Reservado para Imagem 3">
            <a:extLst>
              <a:ext uri="{FF2B5EF4-FFF2-40B4-BE49-F238E27FC236}">
                <a16:creationId xmlns="" xmlns:a16="http://schemas.microsoft.com/office/drawing/2014/main" id="{FA16ACE8-6839-A640-B818-B723A71A39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187061" y="6108613"/>
            <a:ext cx="15342308" cy="1566279"/>
          </a:xfrm>
          <a:prstGeom prst="parallelogram">
            <a:avLst/>
          </a:prstGeom>
          <a:solidFill>
            <a:srgbClr val="54565A">
              <a:alpha val="88000"/>
            </a:srgbClr>
          </a:solidFill>
        </p:spPr>
        <p:txBody>
          <a:bodyPr/>
          <a:lstStyle>
            <a:lvl1pPr marL="0" indent="0">
              <a:buNone/>
              <a:defRPr sz="3453">
                <a:solidFill>
                  <a:schemeClr val="bg1"/>
                </a:solidFill>
              </a:defRPr>
            </a:lvl1pPr>
          </a:lstStyle>
          <a:p>
            <a:r>
              <a:rPr lang="pt-BR"/>
              <a:t>a</a:t>
            </a:r>
            <a:endParaRPr lang="en-US"/>
          </a:p>
        </p:txBody>
      </p:sp>
      <p:sp>
        <p:nvSpPr>
          <p:cNvPr id="13" name="Espaço Reservado para Texto 6">
            <a:extLst>
              <a:ext uri="{FF2B5EF4-FFF2-40B4-BE49-F238E27FC236}">
                <a16:creationId xmlns="" xmlns:a16="http://schemas.microsoft.com/office/drawing/2014/main" id="{8CE69BA1-FB42-5944-8996-194277F55C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386" y="6314831"/>
            <a:ext cx="4763340" cy="530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53">
                <a:solidFill>
                  <a:srgbClr val="E5BA05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err="1"/>
              <a:t>Trebuchet</a:t>
            </a:r>
            <a:r>
              <a:rPr lang="pt-BR"/>
              <a:t> MS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32)</a:t>
            </a:r>
            <a:endParaRPr lang="en-US"/>
          </a:p>
        </p:txBody>
      </p:sp>
      <p:sp>
        <p:nvSpPr>
          <p:cNvPr id="6" name="Espaço Reservado para Imagem 5">
            <a:extLst>
              <a:ext uri="{FF2B5EF4-FFF2-40B4-BE49-F238E27FC236}">
                <a16:creationId xmlns="" xmlns:a16="http://schemas.microsoft.com/office/drawing/2014/main" id="{442FEC88-1B0C-D84C-96EC-CB789355C92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43672" y="-817508"/>
            <a:ext cx="13290696" cy="925052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047402595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7">
            <a:extLst>
              <a:ext uri="{FF2B5EF4-FFF2-40B4-BE49-F238E27FC236}">
                <a16:creationId xmlns="" xmlns:a16="http://schemas.microsoft.com/office/drawing/2014/main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50343" y="724291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43" y="269757"/>
            <a:ext cx="8580975" cy="408712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/>
              <a:defRPr lang="pt-BR" sz="2590" b="1" kern="1200" dirty="0">
                <a:solidFill>
                  <a:srgbClr val="54C0E8"/>
                </a:solidFill>
                <a:latin typeface="Trebuchet MS" panose="020B0603020202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  <p:sp>
        <p:nvSpPr>
          <p:cNvPr id="28" name="Espaço Reservado para Número de Slide 9">
            <a:extLst>
              <a:ext uri="{FF2B5EF4-FFF2-40B4-BE49-F238E27FC236}">
                <a16:creationId xmlns="" xmlns:a16="http://schemas.microsoft.com/office/drawing/2014/main" id="{5E848C6C-D6F5-4709-9389-598AA3A029E8}"/>
              </a:ext>
            </a:extLst>
          </p:cNvPr>
          <p:cNvSpPr txBox="1">
            <a:spLocks/>
          </p:cNvSpPr>
          <p:nvPr userDrawn="1"/>
        </p:nvSpPr>
        <p:spPr>
          <a:xfrm>
            <a:off x="-55103" y="7220862"/>
            <a:ext cx="468309" cy="402652"/>
          </a:xfrm>
          <a:prstGeom prst="rect">
            <a:avLst/>
          </a:prstGeom>
        </p:spPr>
        <p:txBody>
          <a:bodyPr vert="horz" lIns="98664" tIns="49332" rIns="98664" bIns="49332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/>
            <a:fld id="{F5FCCBEA-5D7C-414E-BA5A-59F19D219BB9}" type="slidenum">
              <a:rPr lang="pt-BR" sz="1079" i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pt-BR" sz="1079" i="1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419779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7">
            <a:extLst>
              <a:ext uri="{FF2B5EF4-FFF2-40B4-BE49-F238E27FC236}">
                <a16:creationId xmlns="" xmlns:a16="http://schemas.microsoft.com/office/drawing/2014/main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82905" y="739570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903" y="285036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590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  <p:sp>
        <p:nvSpPr>
          <p:cNvPr id="29" name="Espaço Reservado para Texto 7">
            <a:extLst>
              <a:ext uri="{FF2B5EF4-FFF2-40B4-BE49-F238E27FC236}">
                <a16:creationId xmlns="" xmlns:a16="http://schemas.microsoft.com/office/drawing/2014/main" id="{9BE8F821-BF03-4D6F-AA53-7CEFF56867C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41481" y="7214843"/>
            <a:ext cx="6019620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79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10)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D1095A38-611E-4E51-8DD8-DE9FE687F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29" y="7230556"/>
            <a:ext cx="248652" cy="2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90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91" y="208028"/>
            <a:ext cx="10384879" cy="5149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590" b="1">
                <a:solidFill>
                  <a:srgbClr val="54C0E8"/>
                </a:solidFill>
                <a:latin typeface="Trebuchet MS" panose="020B0603020202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464" y="1477175"/>
            <a:ext cx="9619774" cy="4991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447"/>
              </a:spcBef>
              <a:spcAft>
                <a:spcPts val="447"/>
              </a:spcAft>
              <a:buClr>
                <a:srgbClr val="54C0E8"/>
              </a:buClr>
              <a:buSzPct val="110000"/>
              <a:buFont typeface="Verdana" pitchFamily="34" charset="0"/>
              <a:buChar char="●"/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721023" indent="-277300">
              <a:spcBef>
                <a:spcPts val="447"/>
              </a:spcBef>
              <a:spcAft>
                <a:spcPts val="447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v"/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78959398"/>
      </p:ext>
    </p:extLst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Gráfico 4">
            <a:extLst>
              <a:ext uri="{FF2B5EF4-FFF2-40B4-BE49-F238E27FC236}">
                <a16:creationId xmlns="" xmlns:a16="http://schemas.microsoft.com/office/drawing/2014/main" id="{63DB75D3-1EE4-4E6F-8C6C-B3DD52DC1A7E}"/>
              </a:ext>
            </a:extLst>
          </p:cNvPr>
          <p:cNvSpPr>
            <a:spLocks noGrp="1"/>
          </p:cNvSpPr>
          <p:nvPr>
            <p:ph type="chart" sz="quarter" idx="61" hasCustomPrompt="1"/>
          </p:nvPr>
        </p:nvSpPr>
        <p:spPr>
          <a:xfrm>
            <a:off x="250341" y="1415888"/>
            <a:ext cx="9842808" cy="4326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511" kern="1200" dirty="0">
                <a:solidFill>
                  <a:srgbClr val="FF0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pt-BR"/>
              <a:t>Click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choose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</a:t>
            </a:r>
            <a:r>
              <a:rPr lang="pt-BR" err="1"/>
              <a:t>graph</a:t>
            </a:r>
            <a:r>
              <a:rPr lang="pt-BR"/>
              <a:t> </a:t>
            </a:r>
            <a:r>
              <a:rPr lang="pt-BR" err="1"/>
              <a:t>inside</a:t>
            </a:r>
            <a:r>
              <a:rPr lang="pt-BR"/>
              <a:t> </a:t>
            </a:r>
            <a:r>
              <a:rPr lang="pt-BR" err="1"/>
              <a:t>of</a:t>
            </a:r>
            <a:r>
              <a:rPr lang="pt-BR"/>
              <a:t> “</a:t>
            </a:r>
            <a:r>
              <a:rPr lang="pt-BR" err="1"/>
              <a:t>templates</a:t>
            </a:r>
            <a:r>
              <a:rPr lang="pt-BR"/>
              <a:t>”. </a:t>
            </a:r>
            <a:r>
              <a:rPr lang="pt-BR" err="1"/>
              <a:t>Insert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data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then</a:t>
            </a:r>
            <a:r>
              <a:rPr lang="pt-BR"/>
              <a:t>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Change</a:t>
            </a:r>
            <a:r>
              <a:rPr lang="pt-BR"/>
              <a:t> </a:t>
            </a:r>
            <a:r>
              <a:rPr lang="pt-BR" err="1"/>
              <a:t>type</a:t>
            </a:r>
            <a:r>
              <a:rPr lang="pt-BR"/>
              <a:t> </a:t>
            </a:r>
            <a:r>
              <a:rPr lang="pt-BR" err="1"/>
              <a:t>of</a:t>
            </a:r>
            <a:r>
              <a:rPr lang="pt-BR"/>
              <a:t> </a:t>
            </a:r>
            <a:r>
              <a:rPr lang="pt-BR" err="1"/>
              <a:t>graph</a:t>
            </a:r>
            <a:r>
              <a:rPr lang="pt-BR"/>
              <a:t>”.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</a:t>
            </a:r>
            <a:r>
              <a:rPr lang="pt-BR" err="1"/>
              <a:t>template</a:t>
            </a:r>
            <a:r>
              <a:rPr lang="pt-BR"/>
              <a:t> </a:t>
            </a:r>
            <a:r>
              <a:rPr lang="pt-BR" err="1"/>
              <a:t>again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update</a:t>
            </a:r>
            <a:endParaRPr lang="pt-BR"/>
          </a:p>
        </p:txBody>
      </p:sp>
      <p:sp>
        <p:nvSpPr>
          <p:cNvPr id="15" name="Espaço Reservado para Texto 7">
            <a:extLst>
              <a:ext uri="{FF2B5EF4-FFF2-40B4-BE49-F238E27FC236}">
                <a16:creationId xmlns="" xmlns:a16="http://schemas.microsoft.com/office/drawing/2014/main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50341" y="739570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42" y="285036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590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  <p:sp>
        <p:nvSpPr>
          <p:cNvPr id="28" name="Espaço Reservado para Número de Slide 9">
            <a:extLst>
              <a:ext uri="{FF2B5EF4-FFF2-40B4-BE49-F238E27FC236}">
                <a16:creationId xmlns="" xmlns:a16="http://schemas.microsoft.com/office/drawing/2014/main" id="{5E848C6C-D6F5-4709-9389-598AA3A029E8}"/>
              </a:ext>
            </a:extLst>
          </p:cNvPr>
          <p:cNvSpPr txBox="1">
            <a:spLocks/>
          </p:cNvSpPr>
          <p:nvPr userDrawn="1"/>
        </p:nvSpPr>
        <p:spPr>
          <a:xfrm>
            <a:off x="-55103" y="7220862"/>
            <a:ext cx="468309" cy="402652"/>
          </a:xfrm>
          <a:prstGeom prst="rect">
            <a:avLst/>
          </a:prstGeom>
        </p:spPr>
        <p:txBody>
          <a:bodyPr vert="horz" lIns="98664" tIns="49332" rIns="98664" bIns="49332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/>
            <a:fld id="{F5FCCBEA-5D7C-414E-BA5A-59F19D219BB9}" type="slidenum">
              <a:rPr lang="pt-BR" sz="1079" i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pt-BR" sz="1079" i="1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Espaço Reservado para Imagem 3">
            <a:extLst>
              <a:ext uri="{FF2B5EF4-FFF2-40B4-BE49-F238E27FC236}">
                <a16:creationId xmlns="" xmlns:a16="http://schemas.microsoft.com/office/drawing/2014/main" id="{CC4A5BE2-4A99-47EF-B119-53A2BAABCC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670801" y="157480"/>
            <a:ext cx="859887" cy="36413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8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A3CEAA05-A48F-4D30-A2BC-E77096AD2F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69" y="6970564"/>
            <a:ext cx="248652" cy="250299"/>
          </a:xfrm>
          <a:prstGeom prst="rect">
            <a:avLst/>
          </a:prstGeom>
        </p:spPr>
      </p:pic>
      <p:sp>
        <p:nvSpPr>
          <p:cNvPr id="14" name="Espaço Reservado para Texto 7">
            <a:extLst>
              <a:ext uri="{FF2B5EF4-FFF2-40B4-BE49-F238E27FC236}">
                <a16:creationId xmlns="" xmlns:a16="http://schemas.microsoft.com/office/drawing/2014/main" id="{B3AB5103-8952-4D92-B855-87C485ECD2F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8721" y="6954851"/>
            <a:ext cx="6019620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79" i="1">
                <a:solidFill>
                  <a:srgbClr val="666666"/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10)</a:t>
            </a:r>
          </a:p>
        </p:txBody>
      </p:sp>
      <p:sp>
        <p:nvSpPr>
          <p:cNvPr id="19" name="Espaço Reservado para Texto 7">
            <a:extLst>
              <a:ext uri="{FF2B5EF4-FFF2-40B4-BE49-F238E27FC236}">
                <a16:creationId xmlns="" xmlns:a16="http://schemas.microsoft.com/office/drawing/2014/main" id="{8F3442B3-2645-41E3-9218-A6B0CF2CD61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52166" y="6135701"/>
            <a:ext cx="9840983" cy="500594"/>
          </a:xfrm>
          <a:prstGeom prst="parallelogram">
            <a:avLst/>
          </a:prstGeom>
          <a:solidFill>
            <a:schemeClr val="tx2">
              <a:lumMod val="85000"/>
            </a:schemeClr>
          </a:solidFill>
        </p:spPr>
        <p:txBody>
          <a:bodyPr lIns="0" rIns="0" anchor="ctr" anchorCtr="0"/>
          <a:lstStyle>
            <a:lvl1pPr marL="0" indent="0" algn="ctr">
              <a:buNone/>
              <a:defRPr lang="pt-BR" sz="1511" b="1" i="0" u="none" kern="1200" dirty="0">
                <a:solidFill>
                  <a:srgbClr val="46474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marR="0" lvl="0" indent="0" algn="l" defTabSz="986638" rtl="0" eaLnBrk="1" fontAlgn="base" latinLnBrk="0" hangingPunct="1">
              <a:lnSpc>
                <a:spcPct val="90000"/>
              </a:lnSpc>
              <a:spcBef>
                <a:spcPts val="1079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</a:t>
            </a:r>
            <a:r>
              <a:rPr lang="pt-BR" err="1"/>
              <a:t>bold</a:t>
            </a:r>
            <a:r>
              <a:rPr lang="pt-BR"/>
              <a:t>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</p:spTree>
    <p:extLst>
      <p:ext uri="{BB962C8B-B14F-4D97-AF65-F5344CB8AC3E}">
        <p14:creationId xmlns:p14="http://schemas.microsoft.com/office/powerpoint/2010/main" val="2405309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Gráfico 4">
            <a:extLst>
              <a:ext uri="{FF2B5EF4-FFF2-40B4-BE49-F238E27FC236}">
                <a16:creationId xmlns="" xmlns:a16="http://schemas.microsoft.com/office/drawing/2014/main" id="{63DB75D3-1EE4-4E6F-8C6C-B3DD52DC1A7E}"/>
              </a:ext>
            </a:extLst>
          </p:cNvPr>
          <p:cNvSpPr>
            <a:spLocks noGrp="1"/>
          </p:cNvSpPr>
          <p:nvPr>
            <p:ph type="chart" sz="quarter" idx="61" hasCustomPrompt="1"/>
          </p:nvPr>
        </p:nvSpPr>
        <p:spPr>
          <a:xfrm>
            <a:off x="250343" y="1699891"/>
            <a:ext cx="7635906" cy="4474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511" kern="1200" dirty="0">
                <a:solidFill>
                  <a:srgbClr val="FF0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pt-BR"/>
              <a:t>Click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choose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</a:t>
            </a:r>
            <a:r>
              <a:rPr lang="pt-BR" err="1"/>
              <a:t>graph</a:t>
            </a:r>
            <a:r>
              <a:rPr lang="pt-BR"/>
              <a:t> </a:t>
            </a:r>
            <a:r>
              <a:rPr lang="pt-BR" err="1"/>
              <a:t>inside</a:t>
            </a:r>
            <a:r>
              <a:rPr lang="pt-BR"/>
              <a:t> </a:t>
            </a:r>
            <a:r>
              <a:rPr lang="pt-BR" err="1"/>
              <a:t>of</a:t>
            </a:r>
            <a:r>
              <a:rPr lang="pt-BR"/>
              <a:t> “</a:t>
            </a:r>
            <a:r>
              <a:rPr lang="pt-BR" err="1"/>
              <a:t>templates</a:t>
            </a:r>
            <a:r>
              <a:rPr lang="pt-BR"/>
              <a:t>”. </a:t>
            </a:r>
            <a:r>
              <a:rPr lang="pt-BR" err="1"/>
              <a:t>Insert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data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then</a:t>
            </a:r>
            <a:r>
              <a:rPr lang="pt-BR"/>
              <a:t>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Change</a:t>
            </a:r>
            <a:r>
              <a:rPr lang="pt-BR"/>
              <a:t> </a:t>
            </a:r>
            <a:r>
              <a:rPr lang="pt-BR" err="1"/>
              <a:t>type</a:t>
            </a:r>
            <a:r>
              <a:rPr lang="pt-BR"/>
              <a:t> </a:t>
            </a:r>
            <a:r>
              <a:rPr lang="pt-BR" err="1"/>
              <a:t>of</a:t>
            </a:r>
            <a:r>
              <a:rPr lang="pt-BR"/>
              <a:t> </a:t>
            </a:r>
            <a:r>
              <a:rPr lang="pt-BR" err="1"/>
              <a:t>graph</a:t>
            </a:r>
            <a:r>
              <a:rPr lang="pt-BR"/>
              <a:t>”.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</a:t>
            </a:r>
            <a:r>
              <a:rPr lang="pt-BR" err="1"/>
              <a:t>template</a:t>
            </a:r>
            <a:r>
              <a:rPr lang="pt-BR"/>
              <a:t> </a:t>
            </a:r>
            <a:r>
              <a:rPr lang="pt-BR" err="1"/>
              <a:t>again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update</a:t>
            </a:r>
            <a:endParaRPr lang="pt-BR"/>
          </a:p>
        </p:txBody>
      </p:sp>
      <p:sp>
        <p:nvSpPr>
          <p:cNvPr id="15" name="Espaço Reservado para Texto 7">
            <a:extLst>
              <a:ext uri="{FF2B5EF4-FFF2-40B4-BE49-F238E27FC236}">
                <a16:creationId xmlns="" xmlns:a16="http://schemas.microsoft.com/office/drawing/2014/main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50343" y="739570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43" y="285036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590" b="1">
                <a:solidFill>
                  <a:srgbClr val="29B7EB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  <p:sp>
        <p:nvSpPr>
          <p:cNvPr id="11" name="Espaço Reservado para Imagem 3">
            <a:extLst>
              <a:ext uri="{FF2B5EF4-FFF2-40B4-BE49-F238E27FC236}">
                <a16:creationId xmlns="" xmlns:a16="http://schemas.microsoft.com/office/drawing/2014/main" id="{CC4A5BE2-4A99-47EF-B119-53A2BAABCC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670801" y="157480"/>
            <a:ext cx="859887" cy="36413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8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pt-BR"/>
          </a:p>
        </p:txBody>
      </p:sp>
      <p:sp>
        <p:nvSpPr>
          <p:cNvPr id="17" name="Espaço Reservado para Texto 7">
            <a:extLst>
              <a:ext uri="{FF2B5EF4-FFF2-40B4-BE49-F238E27FC236}">
                <a16:creationId xmlns="" xmlns:a16="http://schemas.microsoft.com/office/drawing/2014/main" id="{FEBA6C1C-27A7-4098-B2B0-0A8B29BBA17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173612" y="1720171"/>
            <a:ext cx="1928444" cy="4474225"/>
          </a:xfrm>
          <a:prstGeom prst="rect">
            <a:avLst/>
          </a:prstGeom>
          <a:solidFill>
            <a:schemeClr val="tx2">
              <a:lumMod val="85000"/>
            </a:schemeClr>
          </a:solidFill>
        </p:spPr>
        <p:txBody>
          <a:bodyPr/>
          <a:lstStyle>
            <a:lvl1pPr marL="0" indent="0" algn="l">
              <a:buNone/>
              <a:defRPr lang="pt-BR" sz="1511" b="1" i="0" u="none" kern="1200" dirty="0">
                <a:solidFill>
                  <a:srgbClr val="46474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marR="0" lvl="0" indent="0" algn="l" defTabSz="986638" rtl="0" eaLnBrk="1" fontAlgn="base" latinLnBrk="0" hangingPunct="1">
              <a:lnSpc>
                <a:spcPct val="90000"/>
              </a:lnSpc>
              <a:spcBef>
                <a:spcPts val="1079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</a:t>
            </a:r>
            <a:r>
              <a:rPr lang="pt-BR" err="1"/>
              <a:t>bold</a:t>
            </a:r>
            <a:r>
              <a:rPr lang="pt-BR"/>
              <a:t>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="" xmlns:a16="http://schemas.microsoft.com/office/drawing/2014/main" id="{58859E66-1E94-44AD-A48E-95C7BA009C2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23247" y="7148150"/>
            <a:ext cx="6019620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95" i="1">
                <a:solidFill>
                  <a:srgbClr val="666666"/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12)</a:t>
            </a:r>
          </a:p>
        </p:txBody>
      </p:sp>
      <p:pic>
        <p:nvPicPr>
          <p:cNvPr id="9" name="Imagem 2">
            <a:extLst>
              <a:ext uri="{FF2B5EF4-FFF2-40B4-BE49-F238E27FC236}">
                <a16:creationId xmlns="" xmlns:a16="http://schemas.microsoft.com/office/drawing/2014/main" id="{9C09F901-C23A-4390-B01A-098ACA486E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78" y="7180260"/>
            <a:ext cx="248652" cy="2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28099"/>
      </p:ext>
    </p:extLst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exto 7">
            <a:extLst>
              <a:ext uri="{FF2B5EF4-FFF2-40B4-BE49-F238E27FC236}">
                <a16:creationId xmlns="" xmlns:a16="http://schemas.microsoft.com/office/drawing/2014/main" id="{6E104D49-A92C-400B-AD04-56DBB6654A8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917" y="684481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BD40C52A-1BFC-494E-8AA4-9550A142C7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17" y="285036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590" b="1">
                <a:solidFill>
                  <a:schemeClr val="accent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  <p:sp>
        <p:nvSpPr>
          <p:cNvPr id="17" name="Espaço Reservado para Gráfico 4">
            <a:extLst>
              <a:ext uri="{FF2B5EF4-FFF2-40B4-BE49-F238E27FC236}">
                <a16:creationId xmlns="" xmlns:a16="http://schemas.microsoft.com/office/drawing/2014/main" id="{0392E97D-CDD3-4793-9688-4AD3822B325D}"/>
              </a:ext>
            </a:extLst>
          </p:cNvPr>
          <p:cNvSpPr>
            <a:spLocks noGrp="1"/>
          </p:cNvSpPr>
          <p:nvPr>
            <p:ph type="chart" sz="quarter" idx="61" hasCustomPrompt="1"/>
          </p:nvPr>
        </p:nvSpPr>
        <p:spPr>
          <a:xfrm>
            <a:off x="250342" y="1478776"/>
            <a:ext cx="9685331" cy="4758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511" kern="1200" dirty="0">
                <a:solidFill>
                  <a:srgbClr val="FF0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pt-BR"/>
              <a:t>Click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choose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</a:t>
            </a:r>
            <a:r>
              <a:rPr lang="pt-BR" err="1"/>
              <a:t>graph</a:t>
            </a:r>
            <a:r>
              <a:rPr lang="pt-BR"/>
              <a:t> </a:t>
            </a:r>
            <a:r>
              <a:rPr lang="pt-BR" err="1"/>
              <a:t>inside</a:t>
            </a:r>
            <a:r>
              <a:rPr lang="pt-BR"/>
              <a:t> </a:t>
            </a:r>
            <a:r>
              <a:rPr lang="pt-BR" err="1"/>
              <a:t>of</a:t>
            </a:r>
            <a:r>
              <a:rPr lang="pt-BR"/>
              <a:t> “</a:t>
            </a:r>
            <a:r>
              <a:rPr lang="pt-BR" err="1"/>
              <a:t>templates</a:t>
            </a:r>
            <a:r>
              <a:rPr lang="pt-BR"/>
              <a:t>”. </a:t>
            </a:r>
            <a:r>
              <a:rPr lang="pt-BR" err="1"/>
              <a:t>Insert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data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then</a:t>
            </a:r>
            <a:r>
              <a:rPr lang="pt-BR"/>
              <a:t>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Change</a:t>
            </a:r>
            <a:r>
              <a:rPr lang="pt-BR"/>
              <a:t> </a:t>
            </a:r>
            <a:r>
              <a:rPr lang="pt-BR" err="1"/>
              <a:t>type</a:t>
            </a:r>
            <a:r>
              <a:rPr lang="pt-BR"/>
              <a:t> </a:t>
            </a:r>
            <a:r>
              <a:rPr lang="pt-BR" err="1"/>
              <a:t>of</a:t>
            </a:r>
            <a:r>
              <a:rPr lang="pt-BR"/>
              <a:t> </a:t>
            </a:r>
            <a:r>
              <a:rPr lang="pt-BR" err="1"/>
              <a:t>graph</a:t>
            </a:r>
            <a:r>
              <a:rPr lang="pt-BR"/>
              <a:t>”.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</a:t>
            </a:r>
            <a:r>
              <a:rPr lang="pt-BR" err="1"/>
              <a:t>template</a:t>
            </a:r>
            <a:r>
              <a:rPr lang="pt-BR"/>
              <a:t> </a:t>
            </a:r>
            <a:r>
              <a:rPr lang="pt-BR" err="1"/>
              <a:t>again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update</a:t>
            </a:r>
            <a:endParaRPr lang="pt-BR"/>
          </a:p>
        </p:txBody>
      </p:sp>
      <p:sp>
        <p:nvSpPr>
          <p:cNvPr id="11" name="Espaço Reservado para Texto 7">
            <a:extLst>
              <a:ext uri="{FF2B5EF4-FFF2-40B4-BE49-F238E27FC236}">
                <a16:creationId xmlns="" xmlns:a16="http://schemas.microsoft.com/office/drawing/2014/main" id="{04AC7FFB-FD40-4856-AF38-A957C1904E0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41481" y="7214843"/>
            <a:ext cx="6019620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79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10)</a:t>
            </a:r>
          </a:p>
        </p:txBody>
      </p:sp>
      <p:pic>
        <p:nvPicPr>
          <p:cNvPr id="13" name="Imagem 2">
            <a:extLst>
              <a:ext uri="{FF2B5EF4-FFF2-40B4-BE49-F238E27FC236}">
                <a16:creationId xmlns="" xmlns:a16="http://schemas.microsoft.com/office/drawing/2014/main" id="{ABA2DA6B-BB04-4AAD-9136-C79B8C6D27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29" y="7230556"/>
            <a:ext cx="248652" cy="2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23756"/>
      </p:ext>
    </p:extLst>
  </p:cSld>
  <p:clrMapOvr>
    <a:masterClrMapping/>
  </p:clrMapOvr>
  <p:transition spd="slow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56A1DC1F-643F-46D4-892D-8F597BC63A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29657" y="0"/>
            <a:ext cx="8201474" cy="7562850"/>
          </a:xfrm>
          <a:prstGeom prst="parallelogram">
            <a:avLst/>
          </a:prstGeom>
        </p:spPr>
        <p:txBody>
          <a:bodyPr/>
          <a:lstStyle>
            <a:lvl1pPr marL="0" indent="0">
              <a:buNone/>
              <a:defRPr sz="19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7C5AC681-723F-4C6D-B59D-CD03B446A4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869" y="329458"/>
            <a:ext cx="5538027" cy="588222"/>
          </a:xfrm>
          <a:prstGeom prst="rect">
            <a:avLst/>
          </a:prstGeom>
        </p:spPr>
        <p:txBody>
          <a:bodyPr/>
          <a:lstStyle>
            <a:lvl1pPr marL="0" marR="0" indent="0" algn="l" defTabSz="965363" rtl="0" eaLnBrk="1" fontAlgn="base" latinLnBrk="0" hangingPunct="1">
              <a:lnSpc>
                <a:spcPct val="90000"/>
              </a:lnSpc>
              <a:spcBef>
                <a:spcPts val="105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2535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err="1"/>
              <a:t>Trebuchet</a:t>
            </a:r>
            <a:r>
              <a:rPr lang="pt-BR"/>
              <a:t> MS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4757E2FF-C0E9-407F-B94E-109DCA508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525" y="1209335"/>
            <a:ext cx="4265975" cy="4991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447"/>
              </a:spcBef>
              <a:spcAft>
                <a:spcPts val="447"/>
              </a:spcAft>
              <a:buClr>
                <a:srgbClr val="54C0E8"/>
              </a:buClr>
              <a:buSzPct val="110000"/>
              <a:buFont typeface="Verdana" pitchFamily="34" charset="0"/>
              <a:buChar char="●"/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721023" indent="-277300">
              <a:spcBef>
                <a:spcPts val="447"/>
              </a:spcBef>
              <a:spcAft>
                <a:spcPts val="447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v"/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71169031"/>
      </p:ext>
    </p:extLst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Layout Personalizad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4496C6FC-7978-43BD-8A17-B476A242A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2585" y="1147975"/>
            <a:ext cx="3807093" cy="1425991"/>
          </a:xfrm>
          <a:prstGeom prst="rect">
            <a:avLst/>
          </a:prstGeom>
        </p:spPr>
        <p:txBody>
          <a:bodyPr/>
          <a:lstStyle>
            <a:lvl1pPr algn="ctr">
              <a:tabLst/>
              <a:defRPr sz="4316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err="1"/>
              <a:t>Trebuchet</a:t>
            </a:r>
            <a:r>
              <a:rPr lang="pt-BR"/>
              <a:t> MS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40)</a:t>
            </a:r>
            <a:endParaRPr lang="en-US"/>
          </a:p>
        </p:txBody>
      </p:sp>
      <p:pic>
        <p:nvPicPr>
          <p:cNvPr id="8" name="Gráfico 7">
            <a:extLst>
              <a:ext uri="{FF2B5EF4-FFF2-40B4-BE49-F238E27FC236}">
                <a16:creationId xmlns="" xmlns:a16="http://schemas.microsoft.com/office/drawing/2014/main" id="{FBAC704A-40D9-4A50-B9C6-1E3F412FCD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1419" y="3517978"/>
            <a:ext cx="3369426" cy="819309"/>
          </a:xfrm>
          <a:prstGeom prst="rect">
            <a:avLst/>
          </a:prstGeom>
        </p:spPr>
      </p:pic>
      <p:sp>
        <p:nvSpPr>
          <p:cNvPr id="10" name="Espaço Reservado para Texto 19">
            <a:extLst>
              <a:ext uri="{FF2B5EF4-FFF2-40B4-BE49-F238E27FC236}">
                <a16:creationId xmlns="" xmlns:a16="http://schemas.microsoft.com/office/drawing/2014/main" id="{1A78BCEE-ABE2-408A-BDE4-EA478F1B298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406281" y="4363823"/>
            <a:ext cx="2939701" cy="65773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158" b="1" i="1" u="none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</a:t>
            </a:r>
            <a:r>
              <a:rPr lang="pt-BR" err="1"/>
              <a:t>italic</a:t>
            </a:r>
            <a:r>
              <a:rPr lang="pt-BR"/>
              <a:t> </a:t>
            </a:r>
            <a:r>
              <a:rPr lang="pt-BR" err="1"/>
              <a:t>bold</a:t>
            </a:r>
            <a:r>
              <a:rPr lang="pt-BR"/>
              <a:t> (</a:t>
            </a:r>
            <a:r>
              <a:rPr lang="pt-BR" err="1"/>
              <a:t>size</a:t>
            </a:r>
            <a:r>
              <a:rPr lang="pt-BR"/>
              <a:t> 20)</a:t>
            </a:r>
          </a:p>
        </p:txBody>
      </p:sp>
      <p:sp>
        <p:nvSpPr>
          <p:cNvPr id="7" name="Espaço Reservado para Texto 19">
            <a:extLst>
              <a:ext uri="{FF2B5EF4-FFF2-40B4-BE49-F238E27FC236}">
                <a16:creationId xmlns="" xmlns:a16="http://schemas.microsoft.com/office/drawing/2014/main" id="{AC114A82-252C-450C-8913-FC2C7247324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83868" y="5524667"/>
            <a:ext cx="3984527" cy="65773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942" b="0" i="1" u="none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</a:t>
            </a:r>
            <a:r>
              <a:rPr lang="pt-BR" err="1"/>
              <a:t>italic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18)</a:t>
            </a:r>
          </a:p>
        </p:txBody>
      </p:sp>
    </p:spTree>
    <p:extLst>
      <p:ext uri="{BB962C8B-B14F-4D97-AF65-F5344CB8AC3E}">
        <p14:creationId xmlns:p14="http://schemas.microsoft.com/office/powerpoint/2010/main" val="3052590650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988" y="1765300"/>
            <a:ext cx="4732337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9725" y="1765300"/>
            <a:ext cx="4733925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35BAD-02F6-46EE-AD1A-4B7D1C54C68C}" type="datetimeFigureOut">
              <a:rPr lang="en-IE"/>
              <a:pPr>
                <a:defRPr/>
              </a:pPr>
              <a:t>10/12/2020</a:t>
            </a:fld>
            <a:endParaRPr lang="en-I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0102C-7A98-430F-82A3-40E3B295ACC6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  <p:transition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="" xmlns:a16="http://schemas.microsoft.com/office/drawing/2014/main" id="{4553D1EA-5D34-402F-8E93-B6F91875D29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-412401" y="-147055"/>
            <a:ext cx="11101040" cy="770990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87"/>
            </a:stretch>
          </a:blipFill>
        </p:spPr>
        <p:txBody>
          <a:bodyPr/>
          <a:lstStyle>
            <a:lvl1pPr marL="0" indent="0">
              <a:buNone/>
              <a:defRPr sz="2590">
                <a:noFill/>
              </a:defRPr>
            </a:lvl1pPr>
          </a:lstStyle>
          <a:p>
            <a:r>
              <a:rPr lang="pt-BR"/>
              <a:t>a</a:t>
            </a:r>
          </a:p>
        </p:txBody>
      </p:sp>
      <p:sp>
        <p:nvSpPr>
          <p:cNvPr id="6" name="Espaço Reservado para Imagem 5">
            <a:extLst>
              <a:ext uri="{FF2B5EF4-FFF2-40B4-BE49-F238E27FC236}">
                <a16:creationId xmlns="" xmlns:a16="http://schemas.microsoft.com/office/drawing/2014/main" id="{2175FE86-B4D0-4E92-B55C-B3DC0C7699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65271" y="-147055"/>
            <a:ext cx="11101040" cy="81205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BFFE0107-3D06-4858-B285-F240877705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89075" y="865997"/>
            <a:ext cx="3499082" cy="598913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/>
              <a:t>a</a:t>
            </a:r>
            <a:endParaRPr lang="en-US"/>
          </a:p>
        </p:txBody>
      </p:sp>
      <p:sp>
        <p:nvSpPr>
          <p:cNvPr id="21" name="Espaço Reservado para Imagem 20">
            <a:extLst>
              <a:ext uri="{FF2B5EF4-FFF2-40B4-BE49-F238E27FC236}">
                <a16:creationId xmlns="" xmlns:a16="http://schemas.microsoft.com/office/drawing/2014/main" id="{1BBAA762-31ED-4F1F-B69C-EFE0FDB1A9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45294" y="1137139"/>
            <a:ext cx="986644" cy="950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5">
                <a:solidFill>
                  <a:srgbClr val="464749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pt-BR"/>
              <a:t>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insert</a:t>
            </a:r>
            <a:r>
              <a:rPr lang="pt-BR"/>
              <a:t> logo</a:t>
            </a:r>
          </a:p>
        </p:txBody>
      </p:sp>
      <p:sp>
        <p:nvSpPr>
          <p:cNvPr id="10" name="Espaço Reservado para Texto 7">
            <a:extLst>
              <a:ext uri="{FF2B5EF4-FFF2-40B4-BE49-F238E27FC236}">
                <a16:creationId xmlns="" xmlns:a16="http://schemas.microsoft.com/office/drawing/2014/main" id="{3CB44F74-553B-49CA-A5E3-367630B926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392" y="2285058"/>
            <a:ext cx="3230449" cy="444458"/>
          </a:xfrm>
          <a:prstGeom prst="rect">
            <a:avLst/>
          </a:prstGeom>
        </p:spPr>
        <p:txBody>
          <a:bodyPr/>
          <a:lstStyle>
            <a:lvl1pPr marL="15109" indent="0">
              <a:buNone/>
              <a:defRPr kumimoji="0" lang="pt-BR" sz="1903" b="1" i="0" u="none" strike="noStrike" cap="none" spc="-42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323433" marR="0" lvl="0" indent="-308324" defTabSz="986638" eaLnBrk="0" latinLnBrk="0" hangingPunct="0">
              <a:lnSpc>
                <a:spcPct val="100000"/>
              </a:lnSpc>
              <a:spcBef>
                <a:spcPct val="0"/>
              </a:spcBef>
              <a:spcAft>
                <a:spcPts val="647"/>
              </a:spcAft>
              <a:buClrTx/>
              <a:buSzTx/>
              <a:tabLst/>
            </a:pPr>
            <a:r>
              <a:rPr lang="pt-BR" err="1"/>
              <a:t>Client</a:t>
            </a:r>
            <a:r>
              <a:rPr lang="pt-BR"/>
              <a:t> </a:t>
            </a:r>
            <a:r>
              <a:rPr lang="pt-BR" err="1"/>
              <a:t>name</a:t>
            </a:r>
            <a:r>
              <a:rPr lang="pt-BR"/>
              <a:t> – </a:t>
            </a:r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</a:t>
            </a:r>
            <a:r>
              <a:rPr lang="pt-BR" err="1"/>
              <a:t>bold</a:t>
            </a:r>
            <a:r>
              <a:rPr lang="pt-BR"/>
              <a:t> (</a:t>
            </a:r>
            <a:r>
              <a:rPr lang="pt-BR" err="1"/>
              <a:t>sinze</a:t>
            </a:r>
            <a:r>
              <a:rPr lang="pt-BR"/>
              <a:t> 17,6)</a:t>
            </a:r>
          </a:p>
        </p:txBody>
      </p:sp>
      <p:sp>
        <p:nvSpPr>
          <p:cNvPr id="11" name="Espaço Reservado para Texto 7">
            <a:extLst>
              <a:ext uri="{FF2B5EF4-FFF2-40B4-BE49-F238E27FC236}">
                <a16:creationId xmlns="" xmlns:a16="http://schemas.microsoft.com/office/drawing/2014/main" id="{C7D1A17E-01C5-4C9A-AFD7-FE8F8904A5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3392" y="2806162"/>
            <a:ext cx="3230449" cy="444458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90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Title – Calibri font normal (size 17,6)</a:t>
            </a:r>
          </a:p>
        </p:txBody>
      </p:sp>
      <p:sp>
        <p:nvSpPr>
          <p:cNvPr id="12" name="Espaço Reservado para Texto 7">
            <a:extLst>
              <a:ext uri="{FF2B5EF4-FFF2-40B4-BE49-F238E27FC236}">
                <a16:creationId xmlns="" xmlns:a16="http://schemas.microsoft.com/office/drawing/2014/main" id="{A46C5DBA-2501-478F-A494-25621861C3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3392" y="4741892"/>
            <a:ext cx="3192929" cy="444458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54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Code</a:t>
            </a:r>
            <a:r>
              <a:rPr kumimoji="0" lang="pt-BR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Calibri font normal (size 14,3)</a:t>
            </a:r>
          </a:p>
        </p:txBody>
      </p:sp>
      <p:sp>
        <p:nvSpPr>
          <p:cNvPr id="13" name="Espaço Reservado para Texto 7">
            <a:extLst>
              <a:ext uri="{FF2B5EF4-FFF2-40B4-BE49-F238E27FC236}">
                <a16:creationId xmlns="" xmlns:a16="http://schemas.microsoft.com/office/drawing/2014/main" id="{DAA645D8-3213-4219-9B99-209074D452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3392" y="3497460"/>
            <a:ext cx="3192929" cy="707315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54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Prepared by – Calibri font normal (size 14,3)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417F1E9-2D80-E34C-ACEF-D0ADC6D8A9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467" y="5808762"/>
            <a:ext cx="2176297" cy="5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57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5">
            <a:extLst>
              <a:ext uri="{FF2B5EF4-FFF2-40B4-BE49-F238E27FC236}">
                <a16:creationId xmlns="" xmlns:a16="http://schemas.microsoft.com/office/drawing/2014/main" id="{3681AD3F-DC01-4418-893B-6110CFAA7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95924" y="1"/>
            <a:ext cx="10784562" cy="767489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8" name="Espaço Reservado para Imagem 3">
            <a:extLst>
              <a:ext uri="{FF2B5EF4-FFF2-40B4-BE49-F238E27FC236}">
                <a16:creationId xmlns="" xmlns:a16="http://schemas.microsoft.com/office/drawing/2014/main" id="{DBF4B906-DD68-4BD2-8837-E3A9F5890B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187060" y="6108613"/>
            <a:ext cx="15040833" cy="1566279"/>
          </a:xfrm>
          <a:prstGeom prst="parallelogram">
            <a:avLst/>
          </a:prstGeom>
          <a:solidFill>
            <a:srgbClr val="54565A">
              <a:alpha val="88000"/>
            </a:srgb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/>
              <a:t>a</a:t>
            </a:r>
            <a:endParaRPr lang="en-US"/>
          </a:p>
        </p:txBody>
      </p:sp>
      <p:sp>
        <p:nvSpPr>
          <p:cNvPr id="11" name="Espaço Reservado para Texto 6">
            <a:extLst>
              <a:ext uri="{FF2B5EF4-FFF2-40B4-BE49-F238E27FC236}">
                <a16:creationId xmlns="" xmlns:a16="http://schemas.microsoft.com/office/drawing/2014/main" id="{3DB05B4B-33E2-4B65-801B-CEA1BFB04C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386" y="6314831"/>
            <a:ext cx="4763340" cy="530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53" b="1">
                <a:solidFill>
                  <a:srgbClr val="E5BA05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err="1"/>
              <a:t>Trebuchet</a:t>
            </a:r>
            <a:r>
              <a:rPr lang="pt-BR"/>
              <a:t> MS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32)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70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7">
            <a:extLst>
              <a:ext uri="{FF2B5EF4-FFF2-40B4-BE49-F238E27FC236}">
                <a16:creationId xmlns="" xmlns:a16="http://schemas.microsoft.com/office/drawing/2014/main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92027" y="646689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25" y="192155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590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  <p:sp>
        <p:nvSpPr>
          <p:cNvPr id="29" name="Espaço Reservado para Texto 7">
            <a:extLst>
              <a:ext uri="{FF2B5EF4-FFF2-40B4-BE49-F238E27FC236}">
                <a16:creationId xmlns="" xmlns:a16="http://schemas.microsoft.com/office/drawing/2014/main" id="{9BE8F821-BF03-4D6F-AA53-7CEFF56867C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41481" y="7214843"/>
            <a:ext cx="6019620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79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10)</a:t>
            </a:r>
          </a:p>
        </p:txBody>
      </p:sp>
      <p:pic>
        <p:nvPicPr>
          <p:cNvPr id="6" name="Imagem 2">
            <a:extLst>
              <a:ext uri="{FF2B5EF4-FFF2-40B4-BE49-F238E27FC236}">
                <a16:creationId xmlns="" xmlns:a16="http://schemas.microsoft.com/office/drawing/2014/main" id="{EE14F3DE-0530-49BC-A989-033219304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83" y="7243111"/>
            <a:ext cx="248652" cy="2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08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7">
            <a:extLst>
              <a:ext uri="{FF2B5EF4-FFF2-40B4-BE49-F238E27FC236}">
                <a16:creationId xmlns="" xmlns:a16="http://schemas.microsoft.com/office/drawing/2014/main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82905" y="583155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28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904" y="128619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104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  <p:sp>
        <p:nvSpPr>
          <p:cNvPr id="29" name="Espaço Reservado para Texto 7">
            <a:extLst>
              <a:ext uri="{FF2B5EF4-FFF2-40B4-BE49-F238E27FC236}">
                <a16:creationId xmlns="" xmlns:a16="http://schemas.microsoft.com/office/drawing/2014/main" id="{9BE8F821-BF03-4D6F-AA53-7CEFF56867C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41481" y="7214843"/>
            <a:ext cx="6019620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877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10)</a:t>
            </a:r>
          </a:p>
        </p:txBody>
      </p:sp>
      <p:pic>
        <p:nvPicPr>
          <p:cNvPr id="7" name="Imagem 2">
            <a:extLst>
              <a:ext uri="{FF2B5EF4-FFF2-40B4-BE49-F238E27FC236}">
                <a16:creationId xmlns="" xmlns:a16="http://schemas.microsoft.com/office/drawing/2014/main" id="{D46A5815-5A4B-4F86-93B6-F01FB45330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115" y="7243112"/>
            <a:ext cx="202030" cy="2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785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7">
            <a:extLst>
              <a:ext uri="{FF2B5EF4-FFF2-40B4-BE49-F238E27FC236}">
                <a16:creationId xmlns="" xmlns:a16="http://schemas.microsoft.com/office/drawing/2014/main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82905" y="684484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28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904" y="128619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104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  <p:sp>
        <p:nvSpPr>
          <p:cNvPr id="29" name="Espaço Reservado para Texto 7">
            <a:extLst>
              <a:ext uri="{FF2B5EF4-FFF2-40B4-BE49-F238E27FC236}">
                <a16:creationId xmlns="" xmlns:a16="http://schemas.microsoft.com/office/drawing/2014/main" id="{9BE8F821-BF03-4D6F-AA53-7CEFF56867C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54339" y="7182629"/>
            <a:ext cx="6019620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877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10)</a:t>
            </a:r>
          </a:p>
        </p:txBody>
      </p:sp>
      <p:pic>
        <p:nvPicPr>
          <p:cNvPr id="8" name="Imagem 2">
            <a:extLst>
              <a:ext uri="{FF2B5EF4-FFF2-40B4-BE49-F238E27FC236}">
                <a16:creationId xmlns="" xmlns:a16="http://schemas.microsoft.com/office/drawing/2014/main" id="{68303B52-9FA5-4978-9C06-C54790D192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192" y="7243112"/>
            <a:ext cx="202030" cy="2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049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bg>
      <p:bgPr>
        <a:solidFill>
          <a:srgbClr val="54C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729DB60-5D00-4A25-9109-B70FBEEF2ECF}"/>
              </a:ext>
            </a:extLst>
          </p:cNvPr>
          <p:cNvSpPr/>
          <p:nvPr userDrawn="1"/>
        </p:nvSpPr>
        <p:spPr>
          <a:xfrm>
            <a:off x="9026514" y="30963"/>
            <a:ext cx="1561104" cy="1041547"/>
          </a:xfrm>
          <a:prstGeom prst="rect">
            <a:avLst/>
          </a:prstGeom>
          <a:solidFill>
            <a:srgbClr val="54C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266"/>
          </a:p>
        </p:txBody>
      </p:sp>
      <p:sp>
        <p:nvSpPr>
          <p:cNvPr id="13" name="Espaço Reservado para Texto 4">
            <a:extLst>
              <a:ext uri="{FF2B5EF4-FFF2-40B4-BE49-F238E27FC236}">
                <a16:creationId xmlns="" xmlns:a16="http://schemas.microsoft.com/office/drawing/2014/main" id="{6DCB2E07-9127-4E34-879D-2D1C536018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8787" y="1386522"/>
            <a:ext cx="3802689" cy="588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2104" b="1" kern="1200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adicionar texto</a:t>
            </a:r>
          </a:p>
        </p:txBody>
      </p:sp>
      <p:pic>
        <p:nvPicPr>
          <p:cNvPr id="8" name="Gráfico 17">
            <a:extLst>
              <a:ext uri="{FF2B5EF4-FFF2-40B4-BE49-F238E27FC236}">
                <a16:creationId xmlns="" xmlns:a16="http://schemas.microsoft.com/office/drawing/2014/main" id="{63771DC6-1A6E-B24D-9DFE-2672055417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2000" y="166381"/>
            <a:ext cx="858688" cy="35718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74779552-ECD3-4549-A766-36B405C81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788" y="2339529"/>
            <a:ext cx="9619774" cy="5639096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lnSpc>
                <a:spcPct val="90000"/>
              </a:lnSpc>
              <a:spcBef>
                <a:spcPts val="363"/>
              </a:spcBef>
              <a:spcAft>
                <a:spcPts val="363"/>
              </a:spcAft>
              <a:buClr>
                <a:srgbClr val="FFD600"/>
              </a:buClr>
              <a:buSzPct val="90000"/>
              <a:buFont typeface="Verdana" pitchFamily="34" charset="0"/>
              <a:buChar char="●"/>
              <a:defRPr lang="en-US" sz="1579" kern="1200" noProof="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585831" indent="-225306" algn="l" rtl="0" fontAlgn="base">
              <a:lnSpc>
                <a:spcPct val="90000"/>
              </a:lnSpc>
              <a:spcBef>
                <a:spcPts val="363"/>
              </a:spcBef>
              <a:spcAft>
                <a:spcPts val="363"/>
              </a:spcAft>
              <a:buClr>
                <a:schemeClr val="tx2">
                  <a:lumMod val="85000"/>
                </a:schemeClr>
              </a:buClr>
              <a:buSzPct val="80000"/>
              <a:buFont typeface="Wingdings" pitchFamily="2" charset="2"/>
              <a:buChar char="v"/>
              <a:defRPr lang="en-US" sz="1579" kern="1200" noProof="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1002054" indent="-200411" algn="l" rtl="0" fontAlgn="base">
              <a:lnSpc>
                <a:spcPct val="90000"/>
              </a:lnSpc>
              <a:spcBef>
                <a:spcPts val="363"/>
              </a:spcBef>
              <a:spcAft>
                <a:spcPts val="363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defRPr lang="en-US" sz="1579" kern="1200" noProof="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algn="l" rtl="0" fontAlgn="base">
              <a:lnSpc>
                <a:spcPct val="90000"/>
              </a:lnSpc>
              <a:spcBef>
                <a:spcPts val="363"/>
              </a:spcBef>
              <a:spcAft>
                <a:spcPts val="363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defRPr lang="en-US" sz="1579" kern="1200" noProof="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algn="l" rtl="0" fontAlgn="base">
              <a:lnSpc>
                <a:spcPct val="90000"/>
              </a:lnSpc>
              <a:spcBef>
                <a:spcPts val="363"/>
              </a:spcBef>
              <a:spcAft>
                <a:spcPts val="363"/>
              </a:spcAft>
              <a:buClr>
                <a:schemeClr val="accent4">
                  <a:lumMod val="40000"/>
                  <a:lumOff val="60000"/>
                </a:schemeClr>
              </a:buClr>
              <a:buSzPct val="80000"/>
              <a:defRPr lang="en-GB" sz="1579" kern="1200" noProof="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CDE06C1-AC03-41D3-ABCD-4175E51A4AEB}"/>
              </a:ext>
            </a:extLst>
          </p:cNvPr>
          <p:cNvSpPr/>
          <p:nvPr userDrawn="1"/>
        </p:nvSpPr>
        <p:spPr>
          <a:xfrm>
            <a:off x="9615069" y="134307"/>
            <a:ext cx="972548" cy="421342"/>
          </a:xfrm>
          <a:prstGeom prst="rect">
            <a:avLst/>
          </a:prstGeom>
          <a:solidFill>
            <a:srgbClr val="54C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579"/>
          </a:p>
        </p:txBody>
      </p:sp>
      <p:sp>
        <p:nvSpPr>
          <p:cNvPr id="7" name="Espaço Reservado para Imagem 3">
            <a:extLst>
              <a:ext uri="{FF2B5EF4-FFF2-40B4-BE49-F238E27FC236}">
                <a16:creationId xmlns="" xmlns:a16="http://schemas.microsoft.com/office/drawing/2014/main" id="{4323422F-A00B-4F91-8B20-D0522DE2246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16185" y="194547"/>
            <a:ext cx="1229921" cy="65804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8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64784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Gráfico 4">
            <a:extLst>
              <a:ext uri="{FF2B5EF4-FFF2-40B4-BE49-F238E27FC236}">
                <a16:creationId xmlns="" xmlns:a16="http://schemas.microsoft.com/office/drawing/2014/main" id="{63DB75D3-1EE4-4E6F-8C6C-B3DD52DC1A7E}"/>
              </a:ext>
            </a:extLst>
          </p:cNvPr>
          <p:cNvSpPr>
            <a:spLocks noGrp="1"/>
          </p:cNvSpPr>
          <p:nvPr>
            <p:ph type="chart" sz="quarter" idx="61" hasCustomPrompt="1"/>
          </p:nvPr>
        </p:nvSpPr>
        <p:spPr>
          <a:xfrm>
            <a:off x="282905" y="1699891"/>
            <a:ext cx="9657161" cy="4474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511" kern="1200" dirty="0">
                <a:solidFill>
                  <a:srgbClr val="FF0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pt-BR"/>
              <a:t>Click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choose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</a:t>
            </a:r>
            <a:r>
              <a:rPr lang="pt-BR" err="1"/>
              <a:t>graph</a:t>
            </a:r>
            <a:r>
              <a:rPr lang="pt-BR"/>
              <a:t> </a:t>
            </a:r>
            <a:r>
              <a:rPr lang="pt-BR" err="1"/>
              <a:t>inside</a:t>
            </a:r>
            <a:r>
              <a:rPr lang="pt-BR"/>
              <a:t> </a:t>
            </a:r>
            <a:r>
              <a:rPr lang="pt-BR" err="1"/>
              <a:t>of</a:t>
            </a:r>
            <a:r>
              <a:rPr lang="pt-BR"/>
              <a:t> “</a:t>
            </a:r>
            <a:r>
              <a:rPr lang="pt-BR" err="1"/>
              <a:t>templates</a:t>
            </a:r>
            <a:r>
              <a:rPr lang="pt-BR"/>
              <a:t>”. </a:t>
            </a:r>
            <a:r>
              <a:rPr lang="pt-BR" err="1"/>
              <a:t>Insert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data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then</a:t>
            </a:r>
            <a:r>
              <a:rPr lang="pt-BR"/>
              <a:t>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Change</a:t>
            </a:r>
            <a:r>
              <a:rPr lang="pt-BR"/>
              <a:t> </a:t>
            </a:r>
            <a:r>
              <a:rPr lang="pt-BR" err="1"/>
              <a:t>type</a:t>
            </a:r>
            <a:r>
              <a:rPr lang="pt-BR"/>
              <a:t> </a:t>
            </a:r>
            <a:r>
              <a:rPr lang="pt-BR" err="1"/>
              <a:t>of</a:t>
            </a:r>
            <a:r>
              <a:rPr lang="pt-BR"/>
              <a:t> </a:t>
            </a:r>
            <a:r>
              <a:rPr lang="pt-BR" err="1"/>
              <a:t>graph</a:t>
            </a:r>
            <a:r>
              <a:rPr lang="pt-BR"/>
              <a:t>”.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</a:t>
            </a:r>
            <a:r>
              <a:rPr lang="pt-BR" err="1"/>
              <a:t>template</a:t>
            </a:r>
            <a:r>
              <a:rPr lang="pt-BR"/>
              <a:t> </a:t>
            </a:r>
            <a:r>
              <a:rPr lang="pt-BR" err="1"/>
              <a:t>again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update</a:t>
            </a:r>
            <a:r>
              <a:rPr lang="pt-BR"/>
              <a:t>.</a:t>
            </a:r>
          </a:p>
        </p:txBody>
      </p:sp>
      <p:sp>
        <p:nvSpPr>
          <p:cNvPr id="15" name="Espaço Reservado para Texto 7">
            <a:extLst>
              <a:ext uri="{FF2B5EF4-FFF2-40B4-BE49-F238E27FC236}">
                <a16:creationId xmlns="" xmlns:a16="http://schemas.microsoft.com/office/drawing/2014/main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82905" y="739570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903" y="285036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590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  <p:sp>
        <p:nvSpPr>
          <p:cNvPr id="9" name="Espaço Reservado para Texto 7">
            <a:extLst>
              <a:ext uri="{FF2B5EF4-FFF2-40B4-BE49-F238E27FC236}">
                <a16:creationId xmlns="" xmlns:a16="http://schemas.microsoft.com/office/drawing/2014/main" id="{C433449F-5D01-4CDC-BA19-6F923E3DE92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41481" y="7214843"/>
            <a:ext cx="6019620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79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10)</a:t>
            </a:r>
          </a:p>
        </p:txBody>
      </p:sp>
      <p:pic>
        <p:nvPicPr>
          <p:cNvPr id="10" name="Imagem 2">
            <a:extLst>
              <a:ext uri="{FF2B5EF4-FFF2-40B4-BE49-F238E27FC236}">
                <a16:creationId xmlns="" xmlns:a16="http://schemas.microsoft.com/office/drawing/2014/main" id="{7881EC2B-F80B-4987-B3A7-1840FEEED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29" y="7230556"/>
            <a:ext cx="248652" cy="2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66799"/>
      </p:ext>
    </p:extLst>
  </p:cSld>
  <p:clrMapOvr>
    <a:masterClrMapping/>
  </p:clrMapOvr>
  <p:transition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774752"/>
      </p:ext>
    </p:extLst>
  </p:cSld>
  <p:clrMapOvr>
    <a:masterClrMapping/>
  </p:clrMapOvr>
  <p:transition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="" xmlns:a16="http://schemas.microsoft.com/office/drawing/2014/main" id="{4553D1EA-5D34-402F-8E93-B6F91875D29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-2342362" y="-132638"/>
            <a:ext cx="16440979" cy="823220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590">
                <a:noFill/>
              </a:defRPr>
            </a:lvl1pPr>
          </a:lstStyle>
          <a:p>
            <a:r>
              <a:rPr lang="pt-BR"/>
              <a:t>a</a:t>
            </a:r>
          </a:p>
        </p:txBody>
      </p:sp>
      <p:sp>
        <p:nvSpPr>
          <p:cNvPr id="6" name="Espaço Reservado para Imagem 5">
            <a:extLst>
              <a:ext uri="{FF2B5EF4-FFF2-40B4-BE49-F238E27FC236}">
                <a16:creationId xmlns="" xmlns:a16="http://schemas.microsoft.com/office/drawing/2014/main" id="{2175FE86-B4D0-4E92-B55C-B3DC0C7699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65271" y="-21009"/>
            <a:ext cx="11101040" cy="81205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BFFE0107-3D06-4858-B285-F240877705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89075" y="865997"/>
            <a:ext cx="3499082" cy="598913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/>
              <a:t>a</a:t>
            </a:r>
            <a:endParaRPr lang="en-US"/>
          </a:p>
        </p:txBody>
      </p:sp>
      <p:sp>
        <p:nvSpPr>
          <p:cNvPr id="21" name="Espaço Reservado para Imagem 20">
            <a:extLst>
              <a:ext uri="{FF2B5EF4-FFF2-40B4-BE49-F238E27FC236}">
                <a16:creationId xmlns="" xmlns:a16="http://schemas.microsoft.com/office/drawing/2014/main" id="{1BBAA762-31ED-4F1F-B69C-EFE0FDB1A9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45294" y="1137139"/>
            <a:ext cx="986644" cy="950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5">
                <a:solidFill>
                  <a:srgbClr val="464749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pt-BR"/>
              <a:t>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insert</a:t>
            </a:r>
            <a:r>
              <a:rPr lang="pt-BR"/>
              <a:t> logo</a:t>
            </a:r>
          </a:p>
        </p:txBody>
      </p:sp>
      <p:sp>
        <p:nvSpPr>
          <p:cNvPr id="10" name="Espaço Reservado para Texto 7">
            <a:extLst>
              <a:ext uri="{FF2B5EF4-FFF2-40B4-BE49-F238E27FC236}">
                <a16:creationId xmlns="" xmlns:a16="http://schemas.microsoft.com/office/drawing/2014/main" id="{3CB44F74-553B-49CA-A5E3-367630B926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392" y="2285058"/>
            <a:ext cx="3230449" cy="444458"/>
          </a:xfrm>
          <a:prstGeom prst="rect">
            <a:avLst/>
          </a:prstGeom>
        </p:spPr>
        <p:txBody>
          <a:bodyPr/>
          <a:lstStyle>
            <a:lvl1pPr marL="15109" indent="0">
              <a:buNone/>
              <a:defRPr kumimoji="0" lang="pt-BR" sz="1903" b="1" i="0" u="none" strike="noStrike" cap="none" spc="-42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323433" marR="0" lvl="0" indent="-308324" defTabSz="986638" eaLnBrk="0" latinLnBrk="0" hangingPunct="0">
              <a:lnSpc>
                <a:spcPct val="100000"/>
              </a:lnSpc>
              <a:spcBef>
                <a:spcPct val="0"/>
              </a:spcBef>
              <a:spcAft>
                <a:spcPts val="647"/>
              </a:spcAft>
              <a:buClrTx/>
              <a:buSzTx/>
              <a:tabLst/>
            </a:pPr>
            <a:r>
              <a:rPr lang="pt-BR" err="1"/>
              <a:t>Client</a:t>
            </a:r>
            <a:r>
              <a:rPr lang="pt-BR"/>
              <a:t> </a:t>
            </a:r>
            <a:r>
              <a:rPr lang="pt-BR" err="1"/>
              <a:t>name</a:t>
            </a:r>
            <a:r>
              <a:rPr lang="pt-BR"/>
              <a:t> – </a:t>
            </a:r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</a:t>
            </a:r>
            <a:r>
              <a:rPr lang="pt-BR" err="1"/>
              <a:t>bold</a:t>
            </a:r>
            <a:r>
              <a:rPr lang="pt-BR"/>
              <a:t> (</a:t>
            </a:r>
            <a:r>
              <a:rPr lang="pt-BR" err="1"/>
              <a:t>sinze</a:t>
            </a:r>
            <a:r>
              <a:rPr lang="pt-BR"/>
              <a:t> 17,6)</a:t>
            </a:r>
          </a:p>
        </p:txBody>
      </p:sp>
      <p:sp>
        <p:nvSpPr>
          <p:cNvPr id="11" name="Espaço Reservado para Texto 7">
            <a:extLst>
              <a:ext uri="{FF2B5EF4-FFF2-40B4-BE49-F238E27FC236}">
                <a16:creationId xmlns="" xmlns:a16="http://schemas.microsoft.com/office/drawing/2014/main" id="{C7D1A17E-01C5-4C9A-AFD7-FE8F8904A5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3392" y="2806162"/>
            <a:ext cx="3230449" cy="444458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90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Title – Calibri font normal (size 17,6)</a:t>
            </a:r>
          </a:p>
        </p:txBody>
      </p:sp>
      <p:sp>
        <p:nvSpPr>
          <p:cNvPr id="12" name="Espaço Reservado para Texto 7">
            <a:extLst>
              <a:ext uri="{FF2B5EF4-FFF2-40B4-BE49-F238E27FC236}">
                <a16:creationId xmlns="" xmlns:a16="http://schemas.microsoft.com/office/drawing/2014/main" id="{A46C5DBA-2501-478F-A494-25621861C3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3392" y="4741892"/>
            <a:ext cx="3192929" cy="444458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54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Code</a:t>
            </a:r>
            <a:r>
              <a:rPr kumimoji="0" lang="pt-BR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Calibri font normal (size 14,3)</a:t>
            </a:r>
          </a:p>
        </p:txBody>
      </p:sp>
      <p:sp>
        <p:nvSpPr>
          <p:cNvPr id="13" name="Espaço Reservado para Texto 7">
            <a:extLst>
              <a:ext uri="{FF2B5EF4-FFF2-40B4-BE49-F238E27FC236}">
                <a16:creationId xmlns="" xmlns:a16="http://schemas.microsoft.com/office/drawing/2014/main" id="{DAA645D8-3213-4219-9B99-209074D452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3392" y="3497460"/>
            <a:ext cx="3192929" cy="707315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54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Prepared by – Calibri font normal (size 14,3)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417F1E9-2D80-E34C-ACEF-D0ADC6D8A9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467" y="5808762"/>
            <a:ext cx="2176297" cy="5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84666"/>
      </p:ext>
    </p:extLst>
  </p:cSld>
  <p:clrMapOvr>
    <a:masterClrMapping/>
  </p:clrMapOvr>
  <p:transition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5">
            <a:extLst>
              <a:ext uri="{FF2B5EF4-FFF2-40B4-BE49-F238E27FC236}">
                <a16:creationId xmlns="" xmlns:a16="http://schemas.microsoft.com/office/drawing/2014/main" id="{3681AD3F-DC01-4418-893B-6110CFAA7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95924" y="1"/>
            <a:ext cx="10784562" cy="767489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8" name="Espaço Reservado para Imagem 3">
            <a:extLst>
              <a:ext uri="{FF2B5EF4-FFF2-40B4-BE49-F238E27FC236}">
                <a16:creationId xmlns="" xmlns:a16="http://schemas.microsoft.com/office/drawing/2014/main" id="{DBF4B906-DD68-4BD2-8837-E3A9F5890B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187060" y="6108613"/>
            <a:ext cx="15040833" cy="1566279"/>
          </a:xfrm>
          <a:prstGeom prst="parallelogram">
            <a:avLst/>
          </a:prstGeom>
          <a:solidFill>
            <a:srgbClr val="110090">
              <a:alpha val="88000"/>
            </a:srgb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/>
              <a:t>a</a:t>
            </a:r>
            <a:endParaRPr lang="en-US"/>
          </a:p>
        </p:txBody>
      </p:sp>
      <p:sp>
        <p:nvSpPr>
          <p:cNvPr id="11" name="Espaço Reservado para Texto 6">
            <a:extLst>
              <a:ext uri="{FF2B5EF4-FFF2-40B4-BE49-F238E27FC236}">
                <a16:creationId xmlns="" xmlns:a16="http://schemas.microsoft.com/office/drawing/2014/main" id="{3DB05B4B-33E2-4B65-801B-CEA1BFB04C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386" y="6314831"/>
            <a:ext cx="4763340" cy="530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53">
                <a:solidFill>
                  <a:srgbClr val="E5BA05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err="1"/>
              <a:t>Trebuchet</a:t>
            </a:r>
            <a:r>
              <a:rPr lang="pt-BR"/>
              <a:t> MS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32)</a:t>
            </a:r>
            <a:endParaRPr lang="en-US"/>
          </a:p>
        </p:txBody>
      </p:sp>
      <p:sp>
        <p:nvSpPr>
          <p:cNvPr id="7" name="Espaço Reservado para Imagem 5">
            <a:extLst>
              <a:ext uri="{FF2B5EF4-FFF2-40B4-BE49-F238E27FC236}">
                <a16:creationId xmlns="" xmlns:a16="http://schemas.microsoft.com/office/drawing/2014/main" id="{37CA8E9C-9B8A-4F20-A16E-8C0512FF3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43672" y="-850678"/>
            <a:ext cx="13290696" cy="925052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513946114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2812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988" y="2398713"/>
            <a:ext cx="4722812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250" y="1692275"/>
            <a:ext cx="4724400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250" y="2398713"/>
            <a:ext cx="4724400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58071-C442-4347-A550-63AE824992E5}" type="datetimeFigureOut">
              <a:rPr lang="en-IE"/>
              <a:pPr>
                <a:defRPr/>
              </a:pPr>
              <a:t>10/12/2020</a:t>
            </a:fld>
            <a:endParaRPr lang="en-I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40E01-0484-4CDF-A491-0E925F45DBA1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  <p:transition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5">
            <a:extLst>
              <a:ext uri="{FF2B5EF4-FFF2-40B4-BE49-F238E27FC236}">
                <a16:creationId xmlns="" xmlns:a16="http://schemas.microsoft.com/office/drawing/2014/main" id="{3681AD3F-DC01-4418-893B-6110CFAA7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12401" y="0"/>
            <a:ext cx="11101040" cy="81205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7" name="Espaço Reservado para Imagem 5">
            <a:extLst>
              <a:ext uri="{FF2B5EF4-FFF2-40B4-BE49-F238E27FC236}">
                <a16:creationId xmlns="" xmlns:a16="http://schemas.microsoft.com/office/drawing/2014/main" id="{37CA8E9C-9B8A-4F20-A16E-8C0512FF3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43672" y="-859524"/>
            <a:ext cx="13290696" cy="925052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349" r="-1349"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a</a:t>
            </a:r>
          </a:p>
        </p:txBody>
      </p:sp>
      <p:sp>
        <p:nvSpPr>
          <p:cNvPr id="12" name="Espaço Reservado para Imagem 3">
            <a:extLst>
              <a:ext uri="{FF2B5EF4-FFF2-40B4-BE49-F238E27FC236}">
                <a16:creationId xmlns="" xmlns:a16="http://schemas.microsoft.com/office/drawing/2014/main" id="{FA16ACE8-6839-A640-B818-B723A71A39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187061" y="6108613"/>
            <a:ext cx="15342308" cy="1566279"/>
          </a:xfrm>
          <a:prstGeom prst="parallelogram">
            <a:avLst/>
          </a:prstGeom>
          <a:solidFill>
            <a:srgbClr val="110090">
              <a:alpha val="88000"/>
            </a:srgb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/>
              <a:t>a</a:t>
            </a:r>
            <a:endParaRPr lang="en-US"/>
          </a:p>
        </p:txBody>
      </p:sp>
      <p:sp>
        <p:nvSpPr>
          <p:cNvPr id="13" name="Espaço Reservado para Texto 6">
            <a:extLst>
              <a:ext uri="{FF2B5EF4-FFF2-40B4-BE49-F238E27FC236}">
                <a16:creationId xmlns="" xmlns:a16="http://schemas.microsoft.com/office/drawing/2014/main" id="{8CE69BA1-FB42-5944-8996-194277F55C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386" y="6314831"/>
            <a:ext cx="4763340" cy="530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53">
                <a:solidFill>
                  <a:srgbClr val="E5BA05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err="1"/>
              <a:t>Trebuchet</a:t>
            </a:r>
            <a:r>
              <a:rPr lang="pt-BR"/>
              <a:t> MS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32)</a:t>
            </a:r>
            <a:endParaRPr lang="en-US"/>
          </a:p>
        </p:txBody>
      </p:sp>
      <p:sp>
        <p:nvSpPr>
          <p:cNvPr id="6" name="Espaço Reservado para Imagem 5">
            <a:extLst>
              <a:ext uri="{FF2B5EF4-FFF2-40B4-BE49-F238E27FC236}">
                <a16:creationId xmlns="" xmlns:a16="http://schemas.microsoft.com/office/drawing/2014/main" id="{442FEC88-1B0C-D84C-96EC-CB789355C92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43672" y="-817508"/>
            <a:ext cx="13290696" cy="925052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349" r="-1349"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76678148"/>
      </p:ext>
    </p:extLst>
  </p:cSld>
  <p:clrMapOvr>
    <a:masterClrMapping/>
  </p:clrMapOvr>
  <p:transition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5">
            <a:extLst>
              <a:ext uri="{FF2B5EF4-FFF2-40B4-BE49-F238E27FC236}">
                <a16:creationId xmlns="" xmlns:a16="http://schemas.microsoft.com/office/drawing/2014/main" id="{3681AD3F-DC01-4418-893B-6110CFAA7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12401" y="0"/>
            <a:ext cx="11101040" cy="81205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6" name="Espaço Reservado para Imagem 3">
            <a:extLst>
              <a:ext uri="{FF2B5EF4-FFF2-40B4-BE49-F238E27FC236}">
                <a16:creationId xmlns="" xmlns:a16="http://schemas.microsoft.com/office/drawing/2014/main" id="{B3C3573C-5D1B-DF4C-BB8A-3668F9A714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187060" y="6108613"/>
            <a:ext cx="15205274" cy="1566279"/>
          </a:xfrm>
          <a:prstGeom prst="parallelogram">
            <a:avLst/>
          </a:prstGeom>
          <a:solidFill>
            <a:srgbClr val="54565A">
              <a:alpha val="88000"/>
            </a:srgb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/>
              <a:t>aa</a:t>
            </a:r>
            <a:endParaRPr lang="en-US"/>
          </a:p>
        </p:txBody>
      </p:sp>
      <p:sp>
        <p:nvSpPr>
          <p:cNvPr id="11" name="Espaço Reservado para Texto 6">
            <a:extLst>
              <a:ext uri="{FF2B5EF4-FFF2-40B4-BE49-F238E27FC236}">
                <a16:creationId xmlns="" xmlns:a16="http://schemas.microsoft.com/office/drawing/2014/main" id="{38F0C60C-7209-BE4D-BAFD-52D1734A90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386" y="6314831"/>
            <a:ext cx="4763340" cy="530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84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err="1"/>
              <a:t>Trebuchet</a:t>
            </a:r>
            <a:r>
              <a:rPr lang="pt-BR"/>
              <a:t> MS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32)</a:t>
            </a:r>
            <a:endParaRPr lang="en-US"/>
          </a:p>
        </p:txBody>
      </p:sp>
      <p:sp>
        <p:nvSpPr>
          <p:cNvPr id="7" name="Espaço Reservado para Imagem 5">
            <a:extLst>
              <a:ext uri="{FF2B5EF4-FFF2-40B4-BE49-F238E27FC236}">
                <a16:creationId xmlns="" xmlns:a16="http://schemas.microsoft.com/office/drawing/2014/main" id="{37CA8E9C-9B8A-4F20-A16E-8C0512FF3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43672" y="0"/>
            <a:ext cx="8244967" cy="767489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4887535"/>
      </p:ext>
    </p:extLst>
  </p:cSld>
  <p:clrMapOvr>
    <a:masterClrMapping/>
  </p:clrMapOvr>
  <p:transition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5">
            <a:extLst>
              <a:ext uri="{FF2B5EF4-FFF2-40B4-BE49-F238E27FC236}">
                <a16:creationId xmlns="" xmlns:a16="http://schemas.microsoft.com/office/drawing/2014/main" id="{3681AD3F-DC01-4418-893B-6110CFAA7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12401" y="0"/>
            <a:ext cx="11101040" cy="81205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7" name="Espaço Reservado para Imagem 5">
            <a:extLst>
              <a:ext uri="{FF2B5EF4-FFF2-40B4-BE49-F238E27FC236}">
                <a16:creationId xmlns="" xmlns:a16="http://schemas.microsoft.com/office/drawing/2014/main" id="{37CA8E9C-9B8A-4F20-A16E-8C0512FF3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43672" y="-859524"/>
            <a:ext cx="13290696" cy="925052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a</a:t>
            </a:r>
          </a:p>
        </p:txBody>
      </p:sp>
      <p:sp>
        <p:nvSpPr>
          <p:cNvPr id="12" name="Espaço Reservado para Imagem 3">
            <a:extLst>
              <a:ext uri="{FF2B5EF4-FFF2-40B4-BE49-F238E27FC236}">
                <a16:creationId xmlns="" xmlns:a16="http://schemas.microsoft.com/office/drawing/2014/main" id="{FA16ACE8-6839-A640-B818-B723A71A391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187061" y="6108613"/>
            <a:ext cx="15342308" cy="1566279"/>
          </a:xfrm>
          <a:prstGeom prst="parallelogram">
            <a:avLst/>
          </a:prstGeom>
          <a:solidFill>
            <a:srgbClr val="54565A">
              <a:alpha val="88000"/>
            </a:srgbClr>
          </a:solidFill>
        </p:spPr>
        <p:txBody>
          <a:bodyPr/>
          <a:lstStyle>
            <a:lvl1pPr marL="0" indent="0">
              <a:buNone/>
              <a:defRPr sz="3453">
                <a:solidFill>
                  <a:schemeClr val="bg1"/>
                </a:solidFill>
              </a:defRPr>
            </a:lvl1pPr>
          </a:lstStyle>
          <a:p>
            <a:r>
              <a:rPr lang="pt-BR"/>
              <a:t>a</a:t>
            </a:r>
            <a:endParaRPr lang="en-US"/>
          </a:p>
        </p:txBody>
      </p:sp>
      <p:sp>
        <p:nvSpPr>
          <p:cNvPr id="13" name="Espaço Reservado para Texto 6">
            <a:extLst>
              <a:ext uri="{FF2B5EF4-FFF2-40B4-BE49-F238E27FC236}">
                <a16:creationId xmlns="" xmlns:a16="http://schemas.microsoft.com/office/drawing/2014/main" id="{8CE69BA1-FB42-5944-8996-194277F55C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386" y="6314831"/>
            <a:ext cx="4763340" cy="530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53">
                <a:solidFill>
                  <a:srgbClr val="E5BA05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err="1"/>
              <a:t>Trebuchet</a:t>
            </a:r>
            <a:r>
              <a:rPr lang="pt-BR"/>
              <a:t> MS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32)</a:t>
            </a:r>
            <a:endParaRPr lang="en-US"/>
          </a:p>
        </p:txBody>
      </p:sp>
      <p:sp>
        <p:nvSpPr>
          <p:cNvPr id="6" name="Espaço Reservado para Imagem 5">
            <a:extLst>
              <a:ext uri="{FF2B5EF4-FFF2-40B4-BE49-F238E27FC236}">
                <a16:creationId xmlns="" xmlns:a16="http://schemas.microsoft.com/office/drawing/2014/main" id="{442FEC88-1B0C-D84C-96EC-CB789355C92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43672" y="-817508"/>
            <a:ext cx="13290696" cy="925052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01459718"/>
      </p:ext>
    </p:extLst>
  </p:cSld>
  <p:clrMapOvr>
    <a:masterClrMapping/>
  </p:clrMapOvr>
  <p:transition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7">
            <a:extLst>
              <a:ext uri="{FF2B5EF4-FFF2-40B4-BE49-F238E27FC236}">
                <a16:creationId xmlns="" xmlns:a16="http://schemas.microsoft.com/office/drawing/2014/main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50343" y="724291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43" y="269757"/>
            <a:ext cx="8580975" cy="408712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/>
              <a:defRPr lang="pt-BR" sz="2590" b="1" kern="1200" dirty="0">
                <a:solidFill>
                  <a:srgbClr val="54C0E8"/>
                </a:solidFill>
                <a:latin typeface="Trebuchet MS" panose="020B0603020202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  <p:sp>
        <p:nvSpPr>
          <p:cNvPr id="28" name="Espaço Reservado para Número de Slide 9">
            <a:extLst>
              <a:ext uri="{FF2B5EF4-FFF2-40B4-BE49-F238E27FC236}">
                <a16:creationId xmlns="" xmlns:a16="http://schemas.microsoft.com/office/drawing/2014/main" id="{5E848C6C-D6F5-4709-9389-598AA3A029E8}"/>
              </a:ext>
            </a:extLst>
          </p:cNvPr>
          <p:cNvSpPr txBox="1">
            <a:spLocks/>
          </p:cNvSpPr>
          <p:nvPr userDrawn="1"/>
        </p:nvSpPr>
        <p:spPr>
          <a:xfrm>
            <a:off x="-55103" y="7220862"/>
            <a:ext cx="468309" cy="402652"/>
          </a:xfrm>
          <a:prstGeom prst="rect">
            <a:avLst/>
          </a:prstGeom>
        </p:spPr>
        <p:txBody>
          <a:bodyPr vert="horz" lIns="98664" tIns="49332" rIns="98664" bIns="49332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/>
            <a:fld id="{F5FCCBEA-5D7C-414E-BA5A-59F19D219BB9}" type="slidenum">
              <a:rPr lang="pt-BR" sz="1079" i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pt-BR" sz="1079" i="1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500849"/>
      </p:ext>
    </p:extLst>
  </p:cSld>
  <p:clrMapOvr>
    <a:masterClrMapping/>
  </p:clrMapOvr>
  <p:transition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91" y="208028"/>
            <a:ext cx="10384879" cy="5149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021" b="1">
                <a:solidFill>
                  <a:srgbClr val="54C0E8"/>
                </a:solidFill>
                <a:latin typeface="Trebuchet MS" panose="020B0603020202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464" y="1477175"/>
            <a:ext cx="9619774" cy="4991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447"/>
              </a:spcBef>
              <a:spcAft>
                <a:spcPts val="447"/>
              </a:spcAft>
              <a:buClr>
                <a:srgbClr val="54C0E8"/>
              </a:buClr>
              <a:buSzPct val="110000"/>
              <a:buFont typeface="Verdana" pitchFamily="34" charset="0"/>
              <a:buChar char="●"/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721023" indent="-277300">
              <a:spcBef>
                <a:spcPts val="447"/>
              </a:spcBef>
              <a:spcAft>
                <a:spcPts val="447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v"/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61803047"/>
      </p:ext>
    </p:extLst>
  </p:cSld>
  <p:clrMapOvr>
    <a:masterClrMapping/>
  </p:clrMapOvr>
  <p:transition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Gráfico 4">
            <a:extLst>
              <a:ext uri="{FF2B5EF4-FFF2-40B4-BE49-F238E27FC236}">
                <a16:creationId xmlns="" xmlns:a16="http://schemas.microsoft.com/office/drawing/2014/main" id="{63DB75D3-1EE4-4E6F-8C6C-B3DD52DC1A7E}"/>
              </a:ext>
            </a:extLst>
          </p:cNvPr>
          <p:cNvSpPr>
            <a:spLocks noGrp="1"/>
          </p:cNvSpPr>
          <p:nvPr>
            <p:ph type="chart" sz="quarter" idx="61" hasCustomPrompt="1"/>
          </p:nvPr>
        </p:nvSpPr>
        <p:spPr>
          <a:xfrm>
            <a:off x="250341" y="1415888"/>
            <a:ext cx="9842808" cy="4326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511" kern="1200" dirty="0">
                <a:solidFill>
                  <a:srgbClr val="FF0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pt-BR"/>
              <a:t>Click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choose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</a:t>
            </a:r>
            <a:r>
              <a:rPr lang="pt-BR" err="1"/>
              <a:t>graph</a:t>
            </a:r>
            <a:r>
              <a:rPr lang="pt-BR"/>
              <a:t> </a:t>
            </a:r>
            <a:r>
              <a:rPr lang="pt-BR" err="1"/>
              <a:t>inside</a:t>
            </a:r>
            <a:r>
              <a:rPr lang="pt-BR"/>
              <a:t> </a:t>
            </a:r>
            <a:r>
              <a:rPr lang="pt-BR" err="1"/>
              <a:t>of</a:t>
            </a:r>
            <a:r>
              <a:rPr lang="pt-BR"/>
              <a:t> “</a:t>
            </a:r>
            <a:r>
              <a:rPr lang="pt-BR" err="1"/>
              <a:t>templates</a:t>
            </a:r>
            <a:r>
              <a:rPr lang="pt-BR"/>
              <a:t>”. </a:t>
            </a:r>
            <a:r>
              <a:rPr lang="pt-BR" err="1"/>
              <a:t>Insert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data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then</a:t>
            </a:r>
            <a:r>
              <a:rPr lang="pt-BR"/>
              <a:t>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Change</a:t>
            </a:r>
            <a:r>
              <a:rPr lang="pt-BR"/>
              <a:t> </a:t>
            </a:r>
            <a:r>
              <a:rPr lang="pt-BR" err="1"/>
              <a:t>type</a:t>
            </a:r>
            <a:r>
              <a:rPr lang="pt-BR"/>
              <a:t> </a:t>
            </a:r>
            <a:r>
              <a:rPr lang="pt-BR" err="1"/>
              <a:t>of</a:t>
            </a:r>
            <a:r>
              <a:rPr lang="pt-BR"/>
              <a:t> </a:t>
            </a:r>
            <a:r>
              <a:rPr lang="pt-BR" err="1"/>
              <a:t>graph</a:t>
            </a:r>
            <a:r>
              <a:rPr lang="pt-BR"/>
              <a:t>”.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</a:t>
            </a:r>
            <a:r>
              <a:rPr lang="pt-BR" err="1"/>
              <a:t>template</a:t>
            </a:r>
            <a:r>
              <a:rPr lang="pt-BR"/>
              <a:t> </a:t>
            </a:r>
            <a:r>
              <a:rPr lang="pt-BR" err="1"/>
              <a:t>again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update</a:t>
            </a:r>
            <a:endParaRPr lang="pt-BR"/>
          </a:p>
        </p:txBody>
      </p:sp>
      <p:sp>
        <p:nvSpPr>
          <p:cNvPr id="15" name="Espaço Reservado para Texto 7">
            <a:extLst>
              <a:ext uri="{FF2B5EF4-FFF2-40B4-BE49-F238E27FC236}">
                <a16:creationId xmlns="" xmlns:a16="http://schemas.microsoft.com/office/drawing/2014/main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50341" y="739570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42" y="285036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590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  <p:sp>
        <p:nvSpPr>
          <p:cNvPr id="28" name="Espaço Reservado para Número de Slide 9">
            <a:extLst>
              <a:ext uri="{FF2B5EF4-FFF2-40B4-BE49-F238E27FC236}">
                <a16:creationId xmlns="" xmlns:a16="http://schemas.microsoft.com/office/drawing/2014/main" id="{5E848C6C-D6F5-4709-9389-598AA3A029E8}"/>
              </a:ext>
            </a:extLst>
          </p:cNvPr>
          <p:cNvSpPr txBox="1">
            <a:spLocks/>
          </p:cNvSpPr>
          <p:nvPr userDrawn="1"/>
        </p:nvSpPr>
        <p:spPr>
          <a:xfrm>
            <a:off x="-55103" y="7220862"/>
            <a:ext cx="468309" cy="402652"/>
          </a:xfrm>
          <a:prstGeom prst="rect">
            <a:avLst/>
          </a:prstGeom>
        </p:spPr>
        <p:txBody>
          <a:bodyPr vert="horz" lIns="98664" tIns="49332" rIns="98664" bIns="49332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/>
            <a:fld id="{F5FCCBEA-5D7C-414E-BA5A-59F19D219BB9}" type="slidenum">
              <a:rPr lang="pt-BR" sz="1079" i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pt-BR" sz="1079" i="1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Espaço Reservado para Imagem 3">
            <a:extLst>
              <a:ext uri="{FF2B5EF4-FFF2-40B4-BE49-F238E27FC236}">
                <a16:creationId xmlns="" xmlns:a16="http://schemas.microsoft.com/office/drawing/2014/main" id="{CC4A5BE2-4A99-47EF-B119-53A2BAABCC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670801" y="157480"/>
            <a:ext cx="859887" cy="36413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8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A3CEAA05-A48F-4D30-A2BC-E77096AD2F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69" y="6970564"/>
            <a:ext cx="248652" cy="250299"/>
          </a:xfrm>
          <a:prstGeom prst="rect">
            <a:avLst/>
          </a:prstGeom>
        </p:spPr>
      </p:pic>
      <p:sp>
        <p:nvSpPr>
          <p:cNvPr id="14" name="Espaço Reservado para Texto 7">
            <a:extLst>
              <a:ext uri="{FF2B5EF4-FFF2-40B4-BE49-F238E27FC236}">
                <a16:creationId xmlns="" xmlns:a16="http://schemas.microsoft.com/office/drawing/2014/main" id="{B3AB5103-8952-4D92-B855-87C485ECD2F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8721" y="6954851"/>
            <a:ext cx="6019620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79" i="1">
                <a:solidFill>
                  <a:srgbClr val="666666"/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10)</a:t>
            </a:r>
          </a:p>
        </p:txBody>
      </p:sp>
      <p:sp>
        <p:nvSpPr>
          <p:cNvPr id="19" name="Espaço Reservado para Texto 7">
            <a:extLst>
              <a:ext uri="{FF2B5EF4-FFF2-40B4-BE49-F238E27FC236}">
                <a16:creationId xmlns="" xmlns:a16="http://schemas.microsoft.com/office/drawing/2014/main" id="{8F3442B3-2645-41E3-9218-A6B0CF2CD61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52166" y="6135701"/>
            <a:ext cx="9840983" cy="500594"/>
          </a:xfrm>
          <a:prstGeom prst="parallelogram">
            <a:avLst/>
          </a:prstGeom>
          <a:solidFill>
            <a:schemeClr val="tx2">
              <a:lumMod val="85000"/>
            </a:schemeClr>
          </a:solidFill>
        </p:spPr>
        <p:txBody>
          <a:bodyPr lIns="0" rIns="0" anchor="ctr" anchorCtr="0"/>
          <a:lstStyle>
            <a:lvl1pPr marL="0" indent="0" algn="ctr">
              <a:buNone/>
              <a:defRPr lang="pt-BR" sz="1511" b="1" i="0" u="none" kern="1200" dirty="0">
                <a:solidFill>
                  <a:srgbClr val="46474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marR="0" lvl="0" indent="0" algn="l" defTabSz="986638" rtl="0" eaLnBrk="1" fontAlgn="base" latinLnBrk="0" hangingPunct="1">
              <a:lnSpc>
                <a:spcPct val="90000"/>
              </a:lnSpc>
              <a:spcBef>
                <a:spcPts val="1079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</a:t>
            </a:r>
            <a:r>
              <a:rPr lang="pt-BR" err="1"/>
              <a:t>bold</a:t>
            </a:r>
            <a:r>
              <a:rPr lang="pt-BR"/>
              <a:t>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</p:spTree>
    <p:extLst>
      <p:ext uri="{BB962C8B-B14F-4D97-AF65-F5344CB8AC3E}">
        <p14:creationId xmlns:p14="http://schemas.microsoft.com/office/powerpoint/2010/main" val="1742920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Gráfico 4">
            <a:extLst>
              <a:ext uri="{FF2B5EF4-FFF2-40B4-BE49-F238E27FC236}">
                <a16:creationId xmlns="" xmlns:a16="http://schemas.microsoft.com/office/drawing/2014/main" id="{63DB75D3-1EE4-4E6F-8C6C-B3DD52DC1A7E}"/>
              </a:ext>
            </a:extLst>
          </p:cNvPr>
          <p:cNvSpPr>
            <a:spLocks noGrp="1"/>
          </p:cNvSpPr>
          <p:nvPr>
            <p:ph type="chart" sz="quarter" idx="61" hasCustomPrompt="1"/>
          </p:nvPr>
        </p:nvSpPr>
        <p:spPr>
          <a:xfrm>
            <a:off x="250343" y="1699891"/>
            <a:ext cx="7635906" cy="4474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511" kern="1200" dirty="0">
                <a:solidFill>
                  <a:srgbClr val="FF0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pt-BR"/>
              <a:t>Click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choose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</a:t>
            </a:r>
            <a:r>
              <a:rPr lang="pt-BR" err="1"/>
              <a:t>graph</a:t>
            </a:r>
            <a:r>
              <a:rPr lang="pt-BR"/>
              <a:t> </a:t>
            </a:r>
            <a:r>
              <a:rPr lang="pt-BR" err="1"/>
              <a:t>inside</a:t>
            </a:r>
            <a:r>
              <a:rPr lang="pt-BR"/>
              <a:t> </a:t>
            </a:r>
            <a:r>
              <a:rPr lang="pt-BR" err="1"/>
              <a:t>of</a:t>
            </a:r>
            <a:r>
              <a:rPr lang="pt-BR"/>
              <a:t> “</a:t>
            </a:r>
            <a:r>
              <a:rPr lang="pt-BR" err="1"/>
              <a:t>templates</a:t>
            </a:r>
            <a:r>
              <a:rPr lang="pt-BR"/>
              <a:t>”. </a:t>
            </a:r>
            <a:r>
              <a:rPr lang="pt-BR" err="1"/>
              <a:t>Insert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data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then</a:t>
            </a:r>
            <a:r>
              <a:rPr lang="pt-BR"/>
              <a:t>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Change</a:t>
            </a:r>
            <a:r>
              <a:rPr lang="pt-BR"/>
              <a:t> </a:t>
            </a:r>
            <a:r>
              <a:rPr lang="pt-BR" err="1"/>
              <a:t>type</a:t>
            </a:r>
            <a:r>
              <a:rPr lang="pt-BR"/>
              <a:t> </a:t>
            </a:r>
            <a:r>
              <a:rPr lang="pt-BR" err="1"/>
              <a:t>of</a:t>
            </a:r>
            <a:r>
              <a:rPr lang="pt-BR"/>
              <a:t> </a:t>
            </a:r>
            <a:r>
              <a:rPr lang="pt-BR" err="1"/>
              <a:t>graph</a:t>
            </a:r>
            <a:r>
              <a:rPr lang="pt-BR"/>
              <a:t>”.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</a:t>
            </a:r>
            <a:r>
              <a:rPr lang="pt-BR" err="1"/>
              <a:t>template</a:t>
            </a:r>
            <a:r>
              <a:rPr lang="pt-BR"/>
              <a:t> </a:t>
            </a:r>
            <a:r>
              <a:rPr lang="pt-BR" err="1"/>
              <a:t>again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update</a:t>
            </a:r>
            <a:endParaRPr lang="pt-BR"/>
          </a:p>
        </p:txBody>
      </p:sp>
      <p:sp>
        <p:nvSpPr>
          <p:cNvPr id="15" name="Espaço Reservado para Texto 7">
            <a:extLst>
              <a:ext uri="{FF2B5EF4-FFF2-40B4-BE49-F238E27FC236}">
                <a16:creationId xmlns="" xmlns:a16="http://schemas.microsoft.com/office/drawing/2014/main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50343" y="739570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43" y="285036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590" b="1">
                <a:solidFill>
                  <a:srgbClr val="29B7EB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  <p:sp>
        <p:nvSpPr>
          <p:cNvPr id="11" name="Espaço Reservado para Imagem 3">
            <a:extLst>
              <a:ext uri="{FF2B5EF4-FFF2-40B4-BE49-F238E27FC236}">
                <a16:creationId xmlns="" xmlns:a16="http://schemas.microsoft.com/office/drawing/2014/main" id="{CC4A5BE2-4A99-47EF-B119-53A2BAABCC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670801" y="157480"/>
            <a:ext cx="859887" cy="36413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8" baseline="-2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pt-BR"/>
          </a:p>
        </p:txBody>
      </p:sp>
      <p:sp>
        <p:nvSpPr>
          <p:cNvPr id="17" name="Espaço Reservado para Texto 7">
            <a:extLst>
              <a:ext uri="{FF2B5EF4-FFF2-40B4-BE49-F238E27FC236}">
                <a16:creationId xmlns="" xmlns:a16="http://schemas.microsoft.com/office/drawing/2014/main" id="{FEBA6C1C-27A7-4098-B2B0-0A8B29BBA17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173612" y="1720171"/>
            <a:ext cx="1928444" cy="4474225"/>
          </a:xfrm>
          <a:prstGeom prst="rect">
            <a:avLst/>
          </a:prstGeom>
          <a:solidFill>
            <a:schemeClr val="tx2">
              <a:lumMod val="85000"/>
            </a:schemeClr>
          </a:solidFill>
        </p:spPr>
        <p:txBody>
          <a:bodyPr/>
          <a:lstStyle>
            <a:lvl1pPr marL="0" indent="0" algn="l">
              <a:buNone/>
              <a:defRPr lang="pt-BR" sz="1511" b="1" i="0" u="none" kern="1200" dirty="0">
                <a:solidFill>
                  <a:srgbClr val="46474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marR="0" lvl="0" indent="0" algn="l" defTabSz="986638" rtl="0" eaLnBrk="1" fontAlgn="base" latinLnBrk="0" hangingPunct="1">
              <a:lnSpc>
                <a:spcPct val="90000"/>
              </a:lnSpc>
              <a:spcBef>
                <a:spcPts val="1079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</a:t>
            </a:r>
            <a:r>
              <a:rPr lang="pt-BR" err="1"/>
              <a:t>bold</a:t>
            </a:r>
            <a:r>
              <a:rPr lang="pt-BR"/>
              <a:t>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="" xmlns:a16="http://schemas.microsoft.com/office/drawing/2014/main" id="{58859E66-1E94-44AD-A48E-95C7BA009C2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23247" y="7148150"/>
            <a:ext cx="6019620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95" i="1">
                <a:solidFill>
                  <a:srgbClr val="666666"/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12)</a:t>
            </a:r>
          </a:p>
        </p:txBody>
      </p:sp>
      <p:pic>
        <p:nvPicPr>
          <p:cNvPr id="9" name="Imagem 2">
            <a:extLst>
              <a:ext uri="{FF2B5EF4-FFF2-40B4-BE49-F238E27FC236}">
                <a16:creationId xmlns="" xmlns:a16="http://schemas.microsoft.com/office/drawing/2014/main" id="{9C09F901-C23A-4390-B01A-098ACA486E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78" y="7180260"/>
            <a:ext cx="248652" cy="2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61748"/>
      </p:ext>
    </p:extLst>
  </p:cSld>
  <p:clrMapOvr>
    <a:masterClrMapping/>
  </p:clrMapOvr>
  <p:transition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exto 7">
            <a:extLst>
              <a:ext uri="{FF2B5EF4-FFF2-40B4-BE49-F238E27FC236}">
                <a16:creationId xmlns="" xmlns:a16="http://schemas.microsoft.com/office/drawing/2014/main" id="{6E104D49-A92C-400B-AD04-56DBB6654A8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50341" y="816035"/>
            <a:ext cx="5987057" cy="357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1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14)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BD40C52A-1BFC-494E-8AA4-9550A142C7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42" y="285036"/>
            <a:ext cx="8580975" cy="408712"/>
          </a:xfrm>
          <a:prstGeom prst="rect">
            <a:avLst/>
          </a:prstGeom>
        </p:spPr>
        <p:txBody>
          <a:bodyPr/>
          <a:lstStyle>
            <a:lvl1pPr algn="l">
              <a:tabLst/>
              <a:defRPr sz="2590" b="1">
                <a:solidFill>
                  <a:srgbClr val="29B7EB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err="1"/>
              <a:t>Trebuchet</a:t>
            </a:r>
            <a:r>
              <a:rPr lang="pt-BR"/>
              <a:t> M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</a:p>
        </p:txBody>
      </p:sp>
      <p:sp>
        <p:nvSpPr>
          <p:cNvPr id="17" name="Espaço Reservado para Gráfico 4">
            <a:extLst>
              <a:ext uri="{FF2B5EF4-FFF2-40B4-BE49-F238E27FC236}">
                <a16:creationId xmlns="" xmlns:a16="http://schemas.microsoft.com/office/drawing/2014/main" id="{0392E97D-CDD3-4793-9688-4AD3822B325D}"/>
              </a:ext>
            </a:extLst>
          </p:cNvPr>
          <p:cNvSpPr>
            <a:spLocks noGrp="1"/>
          </p:cNvSpPr>
          <p:nvPr>
            <p:ph type="chart" sz="quarter" idx="61" hasCustomPrompt="1"/>
          </p:nvPr>
        </p:nvSpPr>
        <p:spPr>
          <a:xfrm>
            <a:off x="250342" y="1478776"/>
            <a:ext cx="9685331" cy="4758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511" kern="1200" dirty="0">
                <a:solidFill>
                  <a:srgbClr val="FF0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pt-BR"/>
              <a:t>Click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choose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</a:t>
            </a:r>
            <a:r>
              <a:rPr lang="pt-BR" err="1"/>
              <a:t>graph</a:t>
            </a:r>
            <a:r>
              <a:rPr lang="pt-BR"/>
              <a:t> </a:t>
            </a:r>
            <a:r>
              <a:rPr lang="pt-BR" err="1"/>
              <a:t>inside</a:t>
            </a:r>
            <a:r>
              <a:rPr lang="pt-BR"/>
              <a:t> </a:t>
            </a:r>
            <a:r>
              <a:rPr lang="pt-BR" err="1"/>
              <a:t>of</a:t>
            </a:r>
            <a:r>
              <a:rPr lang="pt-BR"/>
              <a:t> “</a:t>
            </a:r>
            <a:r>
              <a:rPr lang="pt-BR" err="1"/>
              <a:t>templates</a:t>
            </a:r>
            <a:r>
              <a:rPr lang="pt-BR"/>
              <a:t>”. </a:t>
            </a:r>
            <a:r>
              <a:rPr lang="pt-BR" err="1"/>
              <a:t>Insert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data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then</a:t>
            </a:r>
            <a:r>
              <a:rPr lang="pt-BR"/>
              <a:t>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Change</a:t>
            </a:r>
            <a:r>
              <a:rPr lang="pt-BR"/>
              <a:t> </a:t>
            </a:r>
            <a:r>
              <a:rPr lang="pt-BR" err="1"/>
              <a:t>type</a:t>
            </a:r>
            <a:r>
              <a:rPr lang="pt-BR"/>
              <a:t> </a:t>
            </a:r>
            <a:r>
              <a:rPr lang="pt-BR" err="1"/>
              <a:t>of</a:t>
            </a:r>
            <a:r>
              <a:rPr lang="pt-BR"/>
              <a:t> </a:t>
            </a:r>
            <a:r>
              <a:rPr lang="pt-BR" err="1"/>
              <a:t>graph</a:t>
            </a:r>
            <a:r>
              <a:rPr lang="pt-BR"/>
              <a:t>”.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</a:t>
            </a:r>
            <a:r>
              <a:rPr lang="pt-BR" err="1"/>
              <a:t>template</a:t>
            </a:r>
            <a:r>
              <a:rPr lang="pt-BR"/>
              <a:t> </a:t>
            </a:r>
            <a:r>
              <a:rPr lang="pt-BR" err="1"/>
              <a:t>again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update</a:t>
            </a:r>
            <a:endParaRPr lang="pt-BR"/>
          </a:p>
        </p:txBody>
      </p:sp>
      <p:sp>
        <p:nvSpPr>
          <p:cNvPr id="11" name="Espaço Reservado para Texto 7">
            <a:extLst>
              <a:ext uri="{FF2B5EF4-FFF2-40B4-BE49-F238E27FC236}">
                <a16:creationId xmlns="" xmlns:a16="http://schemas.microsoft.com/office/drawing/2014/main" id="{04AC7FFB-FD40-4856-AF38-A957C1904E0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41481" y="7214843"/>
            <a:ext cx="6019620" cy="3145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79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E9E37F2-BD04-4BB3-92CE-E882C4B19E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0398" y="7176655"/>
            <a:ext cx="33337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21274"/>
      </p:ext>
    </p:extLst>
  </p:cSld>
  <p:clrMapOvr>
    <a:masterClrMapping/>
  </p:clrMapOvr>
  <p:transition spd="slow"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56A1DC1F-643F-46D4-892D-8F597BC63A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29657" y="0"/>
            <a:ext cx="8201474" cy="7562850"/>
          </a:xfrm>
          <a:prstGeom prst="parallelogram">
            <a:avLst/>
          </a:prstGeom>
        </p:spPr>
        <p:txBody>
          <a:bodyPr/>
          <a:lstStyle>
            <a:lvl1pPr marL="0" indent="0">
              <a:buNone/>
              <a:defRPr sz="19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7C5AC681-723F-4C6D-B59D-CD03B446A4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869" y="329458"/>
            <a:ext cx="5538027" cy="588222"/>
          </a:xfrm>
          <a:prstGeom prst="rect">
            <a:avLst/>
          </a:prstGeom>
        </p:spPr>
        <p:txBody>
          <a:bodyPr/>
          <a:lstStyle>
            <a:lvl1pPr marL="0" marR="0" indent="0" algn="l" defTabSz="965363" rtl="0" eaLnBrk="1" fontAlgn="base" latinLnBrk="0" hangingPunct="1">
              <a:lnSpc>
                <a:spcPct val="90000"/>
              </a:lnSpc>
              <a:spcBef>
                <a:spcPts val="105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2535" b="1">
                <a:solidFill>
                  <a:srgbClr val="54C0E8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err="1"/>
              <a:t>Trebuchet</a:t>
            </a:r>
            <a:r>
              <a:rPr lang="pt-BR"/>
              <a:t> MS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24)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B04B3A48-4857-4822-8E89-3DC476EE609B}"/>
              </a:ext>
            </a:extLst>
          </p:cNvPr>
          <p:cNvCxnSpPr/>
          <p:nvPr userDrawn="1"/>
        </p:nvCxnSpPr>
        <p:spPr>
          <a:xfrm flipH="1">
            <a:off x="4629658" y="-159058"/>
            <a:ext cx="1900565" cy="7772319"/>
          </a:xfrm>
          <a:prstGeom prst="line">
            <a:avLst/>
          </a:prstGeom>
          <a:ln w="57150">
            <a:solidFill>
              <a:srgbClr val="54C0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4757E2FF-C0E9-407F-B94E-109DCA508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525" y="1209335"/>
            <a:ext cx="4265975" cy="4991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447"/>
              </a:spcBef>
              <a:spcAft>
                <a:spcPts val="447"/>
              </a:spcAft>
              <a:buClr>
                <a:srgbClr val="54C0E8"/>
              </a:buClr>
              <a:buSzPct val="110000"/>
              <a:buFont typeface="Verdana" pitchFamily="34" charset="0"/>
              <a:buChar char="●"/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721023" indent="-277300">
              <a:spcBef>
                <a:spcPts val="447"/>
              </a:spcBef>
              <a:spcAft>
                <a:spcPts val="447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v"/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>
              <a:spcBef>
                <a:spcPts val="447"/>
              </a:spcBef>
              <a:spcAft>
                <a:spcPts val="447"/>
              </a:spcAft>
              <a:defRPr sz="1726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88394403"/>
      </p:ext>
    </p:extLst>
  </p:cSld>
  <p:clrMapOvr>
    <a:masterClrMapping/>
  </p:clrMapOvr>
  <p:transition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Layout Personalizad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4496C6FC-7978-43BD-8A17-B476A242A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2585" y="1147975"/>
            <a:ext cx="3807093" cy="1425991"/>
          </a:xfrm>
          <a:prstGeom prst="rect">
            <a:avLst/>
          </a:prstGeom>
        </p:spPr>
        <p:txBody>
          <a:bodyPr/>
          <a:lstStyle>
            <a:lvl1pPr algn="ctr">
              <a:tabLst/>
              <a:defRPr sz="4316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err="1"/>
              <a:t>Trebuchet</a:t>
            </a:r>
            <a:r>
              <a:rPr lang="pt-BR"/>
              <a:t> MS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40)</a:t>
            </a:r>
            <a:endParaRPr lang="en-US"/>
          </a:p>
        </p:txBody>
      </p:sp>
      <p:pic>
        <p:nvPicPr>
          <p:cNvPr id="8" name="Gráfico 7">
            <a:extLst>
              <a:ext uri="{FF2B5EF4-FFF2-40B4-BE49-F238E27FC236}">
                <a16:creationId xmlns="" xmlns:a16="http://schemas.microsoft.com/office/drawing/2014/main" id="{FBAC704A-40D9-4A50-B9C6-1E3F412FCD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1419" y="3517978"/>
            <a:ext cx="3369426" cy="819309"/>
          </a:xfrm>
          <a:prstGeom prst="rect">
            <a:avLst/>
          </a:prstGeom>
        </p:spPr>
      </p:pic>
      <p:sp>
        <p:nvSpPr>
          <p:cNvPr id="10" name="Espaço Reservado para Texto 19">
            <a:extLst>
              <a:ext uri="{FF2B5EF4-FFF2-40B4-BE49-F238E27FC236}">
                <a16:creationId xmlns="" xmlns:a16="http://schemas.microsoft.com/office/drawing/2014/main" id="{1A78BCEE-ABE2-408A-BDE4-EA478F1B298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406281" y="4363823"/>
            <a:ext cx="2939701" cy="65773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158" b="1" i="1" u="none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</a:t>
            </a:r>
            <a:r>
              <a:rPr lang="pt-BR" err="1"/>
              <a:t>italic</a:t>
            </a:r>
            <a:r>
              <a:rPr lang="pt-BR"/>
              <a:t> </a:t>
            </a:r>
            <a:r>
              <a:rPr lang="pt-BR" err="1"/>
              <a:t>bold</a:t>
            </a:r>
            <a:r>
              <a:rPr lang="pt-BR"/>
              <a:t> (</a:t>
            </a:r>
            <a:r>
              <a:rPr lang="pt-BR" err="1"/>
              <a:t>size</a:t>
            </a:r>
            <a:r>
              <a:rPr lang="pt-BR"/>
              <a:t> 20)</a:t>
            </a:r>
          </a:p>
        </p:txBody>
      </p:sp>
      <p:sp>
        <p:nvSpPr>
          <p:cNvPr id="7" name="Espaço Reservado para Texto 19">
            <a:extLst>
              <a:ext uri="{FF2B5EF4-FFF2-40B4-BE49-F238E27FC236}">
                <a16:creationId xmlns="" xmlns:a16="http://schemas.microsoft.com/office/drawing/2014/main" id="{AC114A82-252C-450C-8913-FC2C7247324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83868" y="5524667"/>
            <a:ext cx="3984527" cy="65773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942" b="0" i="1" u="none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</a:t>
            </a:r>
            <a:r>
              <a:rPr lang="pt-BR" err="1"/>
              <a:t>italic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18)</a:t>
            </a:r>
          </a:p>
        </p:txBody>
      </p:sp>
    </p:spTree>
    <p:extLst>
      <p:ext uri="{BB962C8B-B14F-4D97-AF65-F5344CB8AC3E}">
        <p14:creationId xmlns:p14="http://schemas.microsoft.com/office/powerpoint/2010/main" val="2750218129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693CF-CA19-4CA9-8F0B-F2355EE8E860}" type="datetimeFigureOut">
              <a:rPr lang="en-IE"/>
              <a:pPr>
                <a:defRPr/>
              </a:pPr>
              <a:t>10/12/2020</a:t>
            </a:fld>
            <a:endParaRPr lang="en-I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77D71-2373-4603-92A4-F528E8A7E500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  <p:transition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="" xmlns:a16="http://schemas.microsoft.com/office/drawing/2014/main" id="{4553D1EA-5D34-402F-8E93-B6F91875D29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-412401" y="-147055"/>
            <a:ext cx="11101040" cy="770990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87"/>
            </a:stretch>
          </a:blipFill>
        </p:spPr>
        <p:txBody>
          <a:bodyPr/>
          <a:lstStyle>
            <a:lvl1pPr marL="0" indent="0">
              <a:buNone/>
              <a:defRPr sz="2590">
                <a:noFill/>
              </a:defRPr>
            </a:lvl1pPr>
          </a:lstStyle>
          <a:p>
            <a:r>
              <a:rPr lang="pt-BR"/>
              <a:t>a</a:t>
            </a:r>
          </a:p>
        </p:txBody>
      </p:sp>
      <p:sp>
        <p:nvSpPr>
          <p:cNvPr id="6" name="Espaço Reservado para Imagem 5">
            <a:extLst>
              <a:ext uri="{FF2B5EF4-FFF2-40B4-BE49-F238E27FC236}">
                <a16:creationId xmlns="" xmlns:a16="http://schemas.microsoft.com/office/drawing/2014/main" id="{2175FE86-B4D0-4E92-B55C-B3DC0C7699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65271" y="-147055"/>
            <a:ext cx="11101040" cy="812057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BFFE0107-3D06-4858-B285-F240877705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89075" y="865997"/>
            <a:ext cx="3499082" cy="598913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/>
              <a:t>a</a:t>
            </a:r>
            <a:endParaRPr lang="en-US"/>
          </a:p>
        </p:txBody>
      </p:sp>
      <p:sp>
        <p:nvSpPr>
          <p:cNvPr id="21" name="Espaço Reservado para Imagem 20">
            <a:extLst>
              <a:ext uri="{FF2B5EF4-FFF2-40B4-BE49-F238E27FC236}">
                <a16:creationId xmlns="" xmlns:a16="http://schemas.microsoft.com/office/drawing/2014/main" id="{1BBAA762-31ED-4F1F-B69C-EFE0FDB1A9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45294" y="1137139"/>
            <a:ext cx="986644" cy="950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5">
                <a:solidFill>
                  <a:srgbClr val="464749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pt-BR"/>
              <a:t>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insert</a:t>
            </a:r>
            <a:r>
              <a:rPr lang="pt-BR"/>
              <a:t> logo</a:t>
            </a:r>
          </a:p>
        </p:txBody>
      </p:sp>
      <p:sp>
        <p:nvSpPr>
          <p:cNvPr id="10" name="Espaço Reservado para Texto 7">
            <a:extLst>
              <a:ext uri="{FF2B5EF4-FFF2-40B4-BE49-F238E27FC236}">
                <a16:creationId xmlns="" xmlns:a16="http://schemas.microsoft.com/office/drawing/2014/main" id="{3CB44F74-553B-49CA-A5E3-367630B926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392" y="2285058"/>
            <a:ext cx="3230449" cy="444458"/>
          </a:xfrm>
          <a:prstGeom prst="rect">
            <a:avLst/>
          </a:prstGeom>
        </p:spPr>
        <p:txBody>
          <a:bodyPr/>
          <a:lstStyle>
            <a:lvl1pPr marL="15109" indent="0">
              <a:buNone/>
              <a:defRPr kumimoji="0" lang="pt-BR" sz="1903" b="1" i="0" u="none" strike="noStrike" cap="none" spc="-42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323433" marR="0" lvl="0" indent="-308324" defTabSz="986638" eaLnBrk="0" latinLnBrk="0" hangingPunct="0">
              <a:lnSpc>
                <a:spcPct val="100000"/>
              </a:lnSpc>
              <a:spcBef>
                <a:spcPct val="0"/>
              </a:spcBef>
              <a:spcAft>
                <a:spcPts val="647"/>
              </a:spcAft>
              <a:buClrTx/>
              <a:buSzTx/>
              <a:tabLst/>
            </a:pPr>
            <a:r>
              <a:rPr lang="pt-BR" err="1"/>
              <a:t>Client</a:t>
            </a:r>
            <a:r>
              <a:rPr lang="pt-BR"/>
              <a:t> </a:t>
            </a:r>
            <a:r>
              <a:rPr lang="pt-BR" err="1"/>
              <a:t>name</a:t>
            </a:r>
            <a:r>
              <a:rPr lang="pt-BR"/>
              <a:t> – </a:t>
            </a:r>
            <a:r>
              <a:rPr lang="pt-BR" err="1"/>
              <a:t>Calibri</a:t>
            </a:r>
            <a:r>
              <a:rPr lang="pt-BR"/>
              <a:t> </a:t>
            </a:r>
            <a:r>
              <a:rPr lang="pt-BR" err="1"/>
              <a:t>font</a:t>
            </a:r>
            <a:r>
              <a:rPr lang="pt-BR"/>
              <a:t> </a:t>
            </a:r>
            <a:r>
              <a:rPr lang="pt-BR" err="1"/>
              <a:t>bold</a:t>
            </a:r>
            <a:r>
              <a:rPr lang="pt-BR"/>
              <a:t> (</a:t>
            </a:r>
            <a:r>
              <a:rPr lang="pt-BR" err="1"/>
              <a:t>sinze</a:t>
            </a:r>
            <a:r>
              <a:rPr lang="pt-BR"/>
              <a:t> 17,6)</a:t>
            </a:r>
          </a:p>
        </p:txBody>
      </p:sp>
      <p:sp>
        <p:nvSpPr>
          <p:cNvPr id="11" name="Espaço Reservado para Texto 7">
            <a:extLst>
              <a:ext uri="{FF2B5EF4-FFF2-40B4-BE49-F238E27FC236}">
                <a16:creationId xmlns="" xmlns:a16="http://schemas.microsoft.com/office/drawing/2014/main" id="{C7D1A17E-01C5-4C9A-AFD7-FE8F8904A5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3392" y="2806162"/>
            <a:ext cx="3230449" cy="444458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90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Title – Calibri font normal (size 17,6)</a:t>
            </a:r>
          </a:p>
        </p:txBody>
      </p:sp>
      <p:sp>
        <p:nvSpPr>
          <p:cNvPr id="12" name="Espaço Reservado para Texto 7">
            <a:extLst>
              <a:ext uri="{FF2B5EF4-FFF2-40B4-BE49-F238E27FC236}">
                <a16:creationId xmlns="" xmlns:a16="http://schemas.microsoft.com/office/drawing/2014/main" id="{A46C5DBA-2501-478F-A494-25621861C3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3392" y="4741892"/>
            <a:ext cx="3192929" cy="444458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54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Code</a:t>
            </a:r>
            <a:r>
              <a:rPr kumimoji="0" lang="pt-BR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Calibri font normal (size 14,3)</a:t>
            </a:r>
          </a:p>
        </p:txBody>
      </p:sp>
      <p:sp>
        <p:nvSpPr>
          <p:cNvPr id="13" name="Espaço Reservado para Texto 7">
            <a:extLst>
              <a:ext uri="{FF2B5EF4-FFF2-40B4-BE49-F238E27FC236}">
                <a16:creationId xmlns="" xmlns:a16="http://schemas.microsoft.com/office/drawing/2014/main" id="{DAA645D8-3213-4219-9B99-209074D452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3392" y="3497460"/>
            <a:ext cx="3192929" cy="707315"/>
          </a:xfrm>
          <a:prstGeom prst="rect">
            <a:avLst/>
          </a:prstGeom>
        </p:spPr>
        <p:txBody>
          <a:bodyPr/>
          <a:lstStyle>
            <a:lvl1pPr marL="15109" marR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543" b="0" i="0" u="none" strike="noStrike" cap="none" spc="-42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5109" marR="0" lvl="0" indent="0" algn="l" defTabSz="9866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3" b="0" i="0" u="none" strike="noStrike" kern="1200" cap="none" spc="-42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Prepared by – Calibri font normal (size 14,3)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417F1E9-2D80-E34C-ACEF-D0ADC6D8A9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467" y="5808762"/>
            <a:ext cx="2176297" cy="5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146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5">
            <a:extLst>
              <a:ext uri="{FF2B5EF4-FFF2-40B4-BE49-F238E27FC236}">
                <a16:creationId xmlns="" xmlns:a16="http://schemas.microsoft.com/office/drawing/2014/main" id="{3681AD3F-DC01-4418-893B-6110CFAA7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95924" y="1"/>
            <a:ext cx="10784562" cy="767489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42">
                <a:solidFill>
                  <a:srgbClr val="4647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	 Click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</a:t>
            </a:r>
            <a:r>
              <a:rPr lang="pt-BR" err="1"/>
              <a:t>backgroung</a:t>
            </a:r>
            <a:r>
              <a:rPr lang="pt-BR"/>
              <a:t> </a:t>
            </a:r>
            <a:r>
              <a:rPr lang="pt-BR" err="1"/>
              <a:t>image</a:t>
            </a:r>
            <a:r>
              <a:rPr lang="pt-BR"/>
              <a:t>.</a:t>
            </a:r>
            <a:br>
              <a:rPr lang="pt-BR"/>
            </a:br>
            <a:r>
              <a:rPr lang="pt-BR" err="1"/>
              <a:t>After</a:t>
            </a:r>
            <a:r>
              <a:rPr lang="pt-BR"/>
              <a:t> </a:t>
            </a:r>
            <a:r>
              <a:rPr lang="pt-BR" err="1"/>
              <a:t>that</a:t>
            </a:r>
            <a:r>
              <a:rPr lang="pt-BR"/>
              <a:t>, </a:t>
            </a:r>
            <a:r>
              <a:rPr lang="pt-BR" err="1"/>
              <a:t>right</a:t>
            </a:r>
            <a:r>
              <a:rPr lang="pt-BR"/>
              <a:t> click </a:t>
            </a:r>
            <a:r>
              <a:rPr lang="pt-BR" err="1"/>
              <a:t>with</a:t>
            </a:r>
            <a:r>
              <a:rPr lang="pt-BR"/>
              <a:t> </a:t>
            </a:r>
            <a:r>
              <a:rPr lang="pt-BR" err="1"/>
              <a:t>your</a:t>
            </a:r>
            <a:r>
              <a:rPr lang="pt-BR"/>
              <a:t> mouse </a:t>
            </a:r>
            <a:r>
              <a:rPr lang="pt-BR" err="1"/>
              <a:t>and</a:t>
            </a:r>
            <a:r>
              <a:rPr lang="pt-BR"/>
              <a:t> </a:t>
            </a:r>
            <a:r>
              <a:rPr lang="pt-BR" err="1"/>
              <a:t>select</a:t>
            </a:r>
            <a:r>
              <a:rPr lang="pt-BR"/>
              <a:t> “</a:t>
            </a:r>
            <a:r>
              <a:rPr lang="pt-BR" err="1"/>
              <a:t>send</a:t>
            </a:r>
            <a:r>
              <a:rPr lang="pt-BR"/>
              <a:t> </a:t>
            </a:r>
            <a:r>
              <a:rPr lang="pt-BR" err="1"/>
              <a:t>to</a:t>
            </a:r>
            <a:r>
              <a:rPr lang="pt-BR"/>
              <a:t> </a:t>
            </a:r>
            <a:r>
              <a:rPr lang="pt-BR" err="1"/>
              <a:t>back</a:t>
            </a:r>
            <a:endParaRPr lang="pt-BR"/>
          </a:p>
        </p:txBody>
      </p:sp>
      <p:sp>
        <p:nvSpPr>
          <p:cNvPr id="8" name="Espaço Reservado para Imagem 3">
            <a:extLst>
              <a:ext uri="{FF2B5EF4-FFF2-40B4-BE49-F238E27FC236}">
                <a16:creationId xmlns="" xmlns:a16="http://schemas.microsoft.com/office/drawing/2014/main" id="{DBF4B906-DD68-4BD2-8837-E3A9F5890B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187060" y="6108613"/>
            <a:ext cx="15040833" cy="1566279"/>
          </a:xfrm>
          <a:prstGeom prst="parallelogram">
            <a:avLst/>
          </a:prstGeom>
          <a:solidFill>
            <a:srgbClr val="797C7F">
              <a:alpha val="88000"/>
            </a:srgb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pt-BR"/>
              <a:t>a</a:t>
            </a:r>
            <a:endParaRPr lang="en-US"/>
          </a:p>
        </p:txBody>
      </p:sp>
      <p:sp>
        <p:nvSpPr>
          <p:cNvPr id="11" name="Espaço Reservado para Texto 6">
            <a:extLst>
              <a:ext uri="{FF2B5EF4-FFF2-40B4-BE49-F238E27FC236}">
                <a16:creationId xmlns="" xmlns:a16="http://schemas.microsoft.com/office/drawing/2014/main" id="{3DB05B4B-33E2-4B65-801B-CEA1BFB04C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386" y="6314831"/>
            <a:ext cx="4763340" cy="530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84" b="1">
                <a:solidFill>
                  <a:srgbClr val="E5BA05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err="1"/>
              <a:t>Trebuchet</a:t>
            </a:r>
            <a:r>
              <a:rPr lang="pt-BR"/>
              <a:t> MS </a:t>
            </a:r>
            <a:r>
              <a:rPr lang="pt-BR" err="1"/>
              <a:t>font</a:t>
            </a:r>
            <a:r>
              <a:rPr lang="pt-BR"/>
              <a:t> normal (</a:t>
            </a:r>
            <a:r>
              <a:rPr lang="pt-BR" err="1"/>
              <a:t>size</a:t>
            </a:r>
            <a:r>
              <a:rPr lang="pt-BR"/>
              <a:t> 32)</a:t>
            </a:r>
            <a:endParaRPr lang="en-US"/>
          </a:p>
        </p:txBody>
      </p:sp>
      <p:sp>
        <p:nvSpPr>
          <p:cNvPr id="7" name="Espaço Reservado para Imagem 5">
            <a:extLst>
              <a:ext uri="{FF2B5EF4-FFF2-40B4-BE49-F238E27FC236}">
                <a16:creationId xmlns="" xmlns:a16="http://schemas.microsoft.com/office/drawing/2014/main" id="{37CA8E9C-9B8A-4F20-A16E-8C0512FF3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04528" y="1"/>
            <a:ext cx="4284111" cy="767489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726"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306555898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CBEF5-C5C9-440C-9109-F1871E356B50}" type="datetimeFigureOut">
              <a:rPr lang="en-IE"/>
              <a:pPr>
                <a:defRPr/>
              </a:pPr>
              <a:t>10/12/2020</a:t>
            </a:fld>
            <a:endParaRPr lang="en-I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8D691-87F1-4DA6-95B7-DAA20B694440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6312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300" y="301625"/>
            <a:ext cx="5975350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6312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29DF3-BB1B-4387-8F8D-D4BA5520350F}" type="datetimeFigureOut">
              <a:rPr lang="en-IE"/>
              <a:pPr>
                <a:defRPr/>
              </a:pPr>
              <a:t>10/12/2020</a:t>
            </a:fld>
            <a:endParaRPr lang="en-I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28528-01BE-4FAB-A35E-568A030F0E79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0" y="5294313"/>
            <a:ext cx="6413500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3500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3500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623F1-DC37-4812-BF37-C8AC2EB8CAC3}" type="datetimeFigureOut">
              <a:rPr lang="en-IE"/>
              <a:pPr>
                <a:defRPr/>
              </a:pPr>
              <a:t>10/12/2020</a:t>
            </a:fld>
            <a:endParaRPr lang="en-I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A0CA2-A29D-4280-9C4B-4D9C44F973F3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image" Target="../media/image12.emf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12.emf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186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4988" y="1765300"/>
            <a:ext cx="9618662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988" y="7010400"/>
            <a:ext cx="24939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97693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2D7B94-65F2-4930-B606-9457A39DF05D}" type="datetimeFigureOut">
              <a:rPr lang="en-IE"/>
              <a:pPr>
                <a:defRPr/>
              </a:pPr>
              <a:t>10/12/2020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250" y="7010400"/>
            <a:ext cx="338613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97693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59688" y="7010400"/>
            <a:ext cx="24939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97693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48F9E9-9335-46B7-8A71-72A49FDD7A46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7" r:id="rId2"/>
    <p:sldLayoutId id="2147483696" r:id="rId3"/>
    <p:sldLayoutId id="2147483695" r:id="rId4"/>
    <p:sldLayoutId id="2147483694" r:id="rId5"/>
    <p:sldLayoutId id="2147483693" r:id="rId6"/>
    <p:sldLayoutId id="2147483692" r:id="rId7"/>
    <p:sldLayoutId id="2147483691" r:id="rId8"/>
    <p:sldLayoutId id="2147483690" r:id="rId9"/>
    <p:sldLayoutId id="2147483689" r:id="rId10"/>
    <p:sldLayoutId id="2147483688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</p:sldLayoutIdLst>
  <p:transition>
    <p:wipe dir="r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5017" y="303214"/>
            <a:ext cx="9618663" cy="669900"/>
          </a:xfrm>
          <a:prstGeom prst="rect">
            <a:avLst/>
          </a:prstGeom>
        </p:spPr>
        <p:txBody>
          <a:bodyPr vert="horz" lIns="91156" tIns="45578" rIns="91156" bIns="4557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017" y="1765327"/>
            <a:ext cx="9618663" cy="4991101"/>
          </a:xfrm>
          <a:prstGeom prst="rect">
            <a:avLst/>
          </a:prstGeom>
        </p:spPr>
        <p:txBody>
          <a:bodyPr vert="horz" lIns="91156" tIns="45578" rIns="91156" bIns="455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988" y="7010400"/>
            <a:ext cx="2493962" cy="401638"/>
          </a:xfrm>
          <a:prstGeom prst="rect">
            <a:avLst/>
          </a:prstGeom>
        </p:spPr>
        <p:txBody>
          <a:bodyPr vert="horz" lIns="91156" tIns="45578" rIns="91156" bIns="45578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96217" fontAlgn="auto">
              <a:spcBef>
                <a:spcPts val="0"/>
              </a:spcBef>
              <a:spcAft>
                <a:spcPts val="0"/>
              </a:spcAft>
            </a:pPr>
            <a:fld id="{730E75A0-1FD5-43E9-B23A-0C9BDE8B77C3}" type="datetimeFigureOut">
              <a:rPr lang="en-IE" smtClean="0">
                <a:solidFill>
                  <a:prstClr val="black">
                    <a:tint val="75000"/>
                  </a:prstClr>
                </a:solidFill>
                <a:latin typeface="Verdana"/>
              </a:rPr>
              <a:pPr defTabSz="496217" fontAlgn="auto">
                <a:spcBef>
                  <a:spcPts val="0"/>
                </a:spcBef>
                <a:spcAft>
                  <a:spcPts val="0"/>
                </a:spcAft>
              </a:pPr>
              <a:t>10/12/2020</a:t>
            </a:fld>
            <a:endParaRPr lang="en-IE">
              <a:solidFill>
                <a:prstClr val="black">
                  <a:tint val="75000"/>
                </a:prstClr>
              </a:solidFill>
              <a:latin typeface="Verdan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250" y="7010400"/>
            <a:ext cx="3386138" cy="401638"/>
          </a:xfrm>
          <a:prstGeom prst="rect">
            <a:avLst/>
          </a:prstGeom>
        </p:spPr>
        <p:txBody>
          <a:bodyPr vert="horz" lIns="91156" tIns="45578" rIns="91156" bIns="45578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96217" fontAlgn="auto">
              <a:spcBef>
                <a:spcPts val="0"/>
              </a:spcBef>
              <a:spcAft>
                <a:spcPts val="0"/>
              </a:spcAft>
            </a:pPr>
            <a:endParaRPr lang="en-IE">
              <a:solidFill>
                <a:prstClr val="black">
                  <a:tint val="75000"/>
                </a:prstClr>
              </a:solidFill>
              <a:latin typeface="Verdan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59688" y="7010400"/>
            <a:ext cx="2493962" cy="401638"/>
          </a:xfrm>
          <a:prstGeom prst="rect">
            <a:avLst/>
          </a:prstGeom>
        </p:spPr>
        <p:txBody>
          <a:bodyPr vert="horz" lIns="91156" tIns="45578" rIns="91156" bIns="45578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96217" fontAlgn="auto">
              <a:spcBef>
                <a:spcPts val="0"/>
              </a:spcBef>
              <a:spcAft>
                <a:spcPts val="0"/>
              </a:spcAft>
            </a:pPr>
            <a:fld id="{912C70CE-909F-4BAF-90C1-E6DBC07CA283}" type="slidenum">
              <a:rPr lang="en-IE" smtClean="0">
                <a:solidFill>
                  <a:prstClr val="black">
                    <a:tint val="75000"/>
                  </a:prstClr>
                </a:solidFill>
                <a:latin typeface="Verdana"/>
              </a:rPr>
              <a:pPr defTabSz="49621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IE">
              <a:solidFill>
                <a:prstClr val="black">
                  <a:tint val="75000"/>
                </a:prst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5479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p:transition>
    <p:wipe dir="r"/>
  </p:transition>
  <p:hf hdr="0" ftr="0" dt="0"/>
  <p:txStyles>
    <p:titleStyle>
      <a:lvl1pPr algn="l" defTabSz="496217" rtl="0" eaLnBrk="1" latinLnBrk="0" hangingPunct="1">
        <a:spcBef>
          <a:spcPct val="0"/>
        </a:spcBef>
        <a:buNone/>
        <a:defRPr sz="2400" b="1" kern="1200">
          <a:solidFill>
            <a:srgbClr val="068FC4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72165" indent="-372165" algn="l" defTabSz="496217" rtl="0" eaLnBrk="1" latinLnBrk="0" hangingPunct="1">
        <a:spcBef>
          <a:spcPct val="20000"/>
        </a:spcBef>
        <a:buClr>
          <a:srgbClr val="068FC4"/>
        </a:buClr>
        <a:buSzPct val="110000"/>
        <a:buFont typeface="Verdana" pitchFamily="34" charset="0"/>
        <a:buChar char="•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806352" indent="-310135" algn="l" defTabSz="496217" rtl="0" eaLnBrk="1" latinLnBrk="0" hangingPunct="1">
        <a:spcBef>
          <a:spcPct val="20000"/>
        </a:spcBef>
        <a:buClr>
          <a:schemeClr val="tx1">
            <a:lumMod val="85000"/>
            <a:lumOff val="15000"/>
          </a:schemeClr>
        </a:buClr>
        <a:buSzPct val="90000"/>
        <a:buFont typeface="Wingdings" pitchFamily="2" charset="2"/>
        <a:buChar char="v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240534" indent="-248107" algn="l" defTabSz="496217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736763" indent="-248107" algn="l" defTabSz="496217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32990" indent="-248107" algn="l" defTabSz="496217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29195" indent="-248107" algn="l" defTabSz="496217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25413" indent="-248107" algn="l" defTabSz="496217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21628" indent="-248107" algn="l" defTabSz="496217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17848" indent="-248107" algn="l" defTabSz="496217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6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6217" algn="l" defTabSz="496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92436" algn="l" defTabSz="496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88651" algn="l" defTabSz="496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84873" algn="l" defTabSz="496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081" algn="l" defTabSz="496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7301" algn="l" defTabSz="496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73520" algn="l" defTabSz="496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69738" algn="l" defTabSz="4962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186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4988" y="1765300"/>
            <a:ext cx="9618662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988" y="7010400"/>
            <a:ext cx="2493962" cy="401638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l" defTabSz="497693" fontAlgn="auto">
              <a:spcBef>
                <a:spcPts val="0"/>
              </a:spcBef>
              <a:spcAft>
                <a:spcPts val="0"/>
              </a:spcAft>
              <a:defRPr sz="13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935E9A-1A21-4C68-9E20-400D83645D59}" type="datetimeFigureOut">
              <a:rPr lang="en-I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10/12/2020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250" y="7010400"/>
            <a:ext cx="3386138" cy="401638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ctr" defTabSz="497693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59688" y="7010400"/>
            <a:ext cx="2493962" cy="401638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r" defTabSz="497693" fontAlgn="auto">
              <a:spcBef>
                <a:spcPts val="0"/>
              </a:spcBef>
              <a:spcAft>
                <a:spcPts val="0"/>
              </a:spcAft>
              <a:defRPr sz="13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198408-CC22-4C22-89E0-5F12AC13894F}" type="slidenum">
              <a:rPr lang="en-I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2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</p:sldLayoutIdLst>
  <p:transition>
    <p:wipe dir="r"/>
  </p:transition>
  <p:hf hdr="0" ftr="0" dt="0"/>
  <p:txStyles>
    <p:titleStyle>
      <a:lvl1pPr algn="l" defTabSz="496888" rtl="0" fontAlgn="base">
        <a:spcBef>
          <a:spcPct val="0"/>
        </a:spcBef>
        <a:spcAft>
          <a:spcPct val="0"/>
        </a:spcAft>
        <a:defRPr sz="2400" b="1" kern="1200">
          <a:solidFill>
            <a:srgbClr val="068FC4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l" defTabSz="496888" rtl="0" fontAlgn="base">
        <a:spcBef>
          <a:spcPct val="0"/>
        </a:spcBef>
        <a:spcAft>
          <a:spcPct val="0"/>
        </a:spcAft>
        <a:defRPr sz="2400" b="1">
          <a:solidFill>
            <a:srgbClr val="068FC4"/>
          </a:solidFill>
          <a:latin typeface="Verdana" pitchFamily="34" charset="0"/>
        </a:defRPr>
      </a:lvl2pPr>
      <a:lvl3pPr algn="l" defTabSz="496888" rtl="0" fontAlgn="base">
        <a:spcBef>
          <a:spcPct val="0"/>
        </a:spcBef>
        <a:spcAft>
          <a:spcPct val="0"/>
        </a:spcAft>
        <a:defRPr sz="2400" b="1">
          <a:solidFill>
            <a:srgbClr val="068FC4"/>
          </a:solidFill>
          <a:latin typeface="Verdana" pitchFamily="34" charset="0"/>
        </a:defRPr>
      </a:lvl3pPr>
      <a:lvl4pPr algn="l" defTabSz="496888" rtl="0" fontAlgn="base">
        <a:spcBef>
          <a:spcPct val="0"/>
        </a:spcBef>
        <a:spcAft>
          <a:spcPct val="0"/>
        </a:spcAft>
        <a:defRPr sz="2400" b="1">
          <a:solidFill>
            <a:srgbClr val="068FC4"/>
          </a:solidFill>
          <a:latin typeface="Verdana" pitchFamily="34" charset="0"/>
        </a:defRPr>
      </a:lvl4pPr>
      <a:lvl5pPr algn="l" defTabSz="496888" rtl="0" fontAlgn="base">
        <a:spcBef>
          <a:spcPct val="0"/>
        </a:spcBef>
        <a:spcAft>
          <a:spcPct val="0"/>
        </a:spcAft>
        <a:defRPr sz="2400" b="1">
          <a:solidFill>
            <a:srgbClr val="068FC4"/>
          </a:solidFill>
          <a:latin typeface="Verdana" pitchFamily="34" charset="0"/>
        </a:defRPr>
      </a:lvl5pPr>
      <a:lvl6pPr marL="457200" algn="l" defTabSz="496888" rtl="0" fontAlgn="base">
        <a:spcBef>
          <a:spcPct val="0"/>
        </a:spcBef>
        <a:spcAft>
          <a:spcPct val="0"/>
        </a:spcAft>
        <a:defRPr sz="2400" b="1">
          <a:solidFill>
            <a:srgbClr val="068FC4"/>
          </a:solidFill>
          <a:latin typeface="Verdana" pitchFamily="34" charset="0"/>
        </a:defRPr>
      </a:lvl6pPr>
      <a:lvl7pPr marL="914400" algn="l" defTabSz="496888" rtl="0" fontAlgn="base">
        <a:spcBef>
          <a:spcPct val="0"/>
        </a:spcBef>
        <a:spcAft>
          <a:spcPct val="0"/>
        </a:spcAft>
        <a:defRPr sz="2400" b="1">
          <a:solidFill>
            <a:srgbClr val="068FC4"/>
          </a:solidFill>
          <a:latin typeface="Verdana" pitchFamily="34" charset="0"/>
        </a:defRPr>
      </a:lvl7pPr>
      <a:lvl8pPr marL="1371600" algn="l" defTabSz="496888" rtl="0" fontAlgn="base">
        <a:spcBef>
          <a:spcPct val="0"/>
        </a:spcBef>
        <a:spcAft>
          <a:spcPct val="0"/>
        </a:spcAft>
        <a:defRPr sz="2400" b="1">
          <a:solidFill>
            <a:srgbClr val="068FC4"/>
          </a:solidFill>
          <a:latin typeface="Verdana" pitchFamily="34" charset="0"/>
        </a:defRPr>
      </a:lvl8pPr>
      <a:lvl9pPr marL="1828800" algn="l" defTabSz="496888" rtl="0" fontAlgn="base">
        <a:spcBef>
          <a:spcPct val="0"/>
        </a:spcBef>
        <a:spcAft>
          <a:spcPct val="0"/>
        </a:spcAft>
        <a:defRPr sz="2400" b="1">
          <a:solidFill>
            <a:srgbClr val="068FC4"/>
          </a:solidFill>
          <a:latin typeface="Verdana" pitchFamily="34" charset="0"/>
        </a:defRPr>
      </a:lvl9pPr>
    </p:titleStyle>
    <p:bodyStyle>
      <a:lvl1pPr marL="373063" indent="-373063" algn="l" defTabSz="496888" rtl="0" fontAlgn="base">
        <a:spcBef>
          <a:spcPct val="20000"/>
        </a:spcBef>
        <a:spcAft>
          <a:spcPct val="0"/>
        </a:spcAft>
        <a:buClr>
          <a:srgbClr val="068FC4"/>
        </a:buClr>
        <a:buSzPct val="110000"/>
        <a:buFont typeface="Verdana" pitchFamily="34" charset="0"/>
        <a:buChar char="•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808038" indent="-309563" algn="l" defTabSz="496888" rtl="0" fontAlgn="base">
        <a:spcBef>
          <a:spcPct val="20000"/>
        </a:spcBef>
        <a:spcAft>
          <a:spcPct val="0"/>
        </a:spcAft>
        <a:buClr>
          <a:srgbClr val="262626"/>
        </a:buClr>
        <a:buSzPct val="90000"/>
        <a:buFont typeface="Wingdings" pitchFamily="2" charset="2"/>
        <a:buChar char="v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243013" indent="-247650" algn="l" defTabSz="496888" rtl="0" fontAlgn="base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1488" indent="-247650" algn="l" defTabSz="496888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38375" indent="-247650" algn="l" defTabSz="496888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37306" indent="-248846" algn="l" defTabSz="49769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4999" indent="-248846" algn="l" defTabSz="49769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2690" indent="-248846" algn="l" defTabSz="49769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383" indent="-248846" algn="l" defTabSz="49769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7693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84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076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90769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460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153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83844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81537" algn="l" defTabSz="4976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4">
            <a:extLst>
              <a:ext uri="{FF2B5EF4-FFF2-40B4-BE49-F238E27FC236}">
                <a16:creationId xmlns="" xmlns:a16="http://schemas.microsoft.com/office/drawing/2014/main" id="{E686ADF2-A82F-4655-BE11-762382D59E7B}"/>
              </a:ext>
            </a:extLst>
          </p:cNvPr>
          <p:cNvSpPr/>
          <p:nvPr userDrawn="1"/>
        </p:nvSpPr>
        <p:spPr>
          <a:xfrm>
            <a:off x="7053655" y="7334454"/>
            <a:ext cx="3579360" cy="22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863" b="0" i="0" kern="120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Arts Council | Arts during Lockdown |  Oct 2020</a:t>
            </a:r>
            <a:endParaRPr lang="pt-BR" sz="863" i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ço Reservado para Número de Slide 9">
            <a:extLst>
              <a:ext uri="{FF2B5EF4-FFF2-40B4-BE49-F238E27FC236}">
                <a16:creationId xmlns="" xmlns:a16="http://schemas.microsoft.com/office/drawing/2014/main" id="{629E5127-CEBF-4F44-81F2-379ABDBDCC60}"/>
              </a:ext>
            </a:extLst>
          </p:cNvPr>
          <p:cNvSpPr txBox="1">
            <a:spLocks/>
          </p:cNvSpPr>
          <p:nvPr userDrawn="1"/>
        </p:nvSpPr>
        <p:spPr>
          <a:xfrm>
            <a:off x="-55103" y="7220862"/>
            <a:ext cx="468309" cy="402652"/>
          </a:xfrm>
          <a:prstGeom prst="rect">
            <a:avLst/>
          </a:prstGeom>
        </p:spPr>
        <p:txBody>
          <a:bodyPr vert="horz" lIns="98664" tIns="49332" rIns="98664" bIns="49332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/>
            <a:fld id="{F5FCCBEA-5D7C-414E-BA5A-59F19D219BB9}" type="slidenum">
              <a:rPr lang="pt-BR" sz="1079" i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pt-BR" sz="1079" i="1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7B4A8AB-71F3-4A52-8CC6-79DFF2BFF15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434" y="128619"/>
            <a:ext cx="887591" cy="36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7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</p:sldLayoutIdLst>
  <p:transition>
    <p:wipe dir="r"/>
  </p:transition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748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5pPr>
      <a:lvl6pPr marL="493319"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6pPr>
      <a:lvl7pPr marL="986638"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7pPr>
      <a:lvl8pPr marL="1479956"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8pPr>
      <a:lvl9pPr marL="1973275"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46659" indent="-246659" algn="l" rtl="0" fontAlgn="base">
        <a:lnSpc>
          <a:spcPct val="90000"/>
        </a:lnSpc>
        <a:spcBef>
          <a:spcPts val="1079"/>
        </a:spcBef>
        <a:spcAft>
          <a:spcPct val="0"/>
        </a:spcAft>
        <a:buFont typeface="Arial" panose="020B0604020202020204" pitchFamily="34" charset="0"/>
        <a:buChar char="•"/>
        <a:defRPr sz="3021" kern="1200">
          <a:solidFill>
            <a:schemeClr val="tx1"/>
          </a:solidFill>
          <a:latin typeface="+mn-lt"/>
          <a:ea typeface="+mn-ea"/>
          <a:cs typeface="+mn-cs"/>
        </a:defRPr>
      </a:lvl1pPr>
      <a:lvl2pPr marL="739978" indent="-246659" algn="l" rtl="0" fontAlgn="base">
        <a:lnSpc>
          <a:spcPct val="90000"/>
        </a:lnSpc>
        <a:spcBef>
          <a:spcPts val="540"/>
        </a:spcBef>
        <a:spcAft>
          <a:spcPct val="0"/>
        </a:spcAft>
        <a:buFont typeface="Arial" panose="020B0604020202020204" pitchFamily="34" charset="0"/>
        <a:buChar char="•"/>
        <a:defRPr sz="2590" kern="1200">
          <a:solidFill>
            <a:schemeClr val="tx1"/>
          </a:solidFill>
          <a:latin typeface="+mn-lt"/>
          <a:ea typeface="+mn-ea"/>
          <a:cs typeface="+mn-cs"/>
        </a:defRPr>
      </a:lvl2pPr>
      <a:lvl3pPr marL="1233297" indent="-246659" algn="l" rtl="0" fontAlgn="base">
        <a:lnSpc>
          <a:spcPct val="90000"/>
        </a:lnSpc>
        <a:spcBef>
          <a:spcPts val="540"/>
        </a:spcBef>
        <a:spcAft>
          <a:spcPct val="0"/>
        </a:spcAft>
        <a:buFont typeface="Arial" panose="020B0604020202020204" pitchFamily="34" charset="0"/>
        <a:buChar char="•"/>
        <a:defRPr sz="2158" kern="1200">
          <a:solidFill>
            <a:schemeClr val="tx1"/>
          </a:solidFill>
          <a:latin typeface="+mn-lt"/>
          <a:ea typeface="+mn-ea"/>
          <a:cs typeface="+mn-cs"/>
        </a:defRPr>
      </a:lvl3pPr>
      <a:lvl4pPr marL="1726616" indent="-246659" algn="l" rtl="0" fontAlgn="base">
        <a:lnSpc>
          <a:spcPct val="90000"/>
        </a:lnSpc>
        <a:spcBef>
          <a:spcPts val="5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219935" indent="-246659" algn="l" rtl="0" fontAlgn="base">
        <a:lnSpc>
          <a:spcPct val="90000"/>
        </a:lnSpc>
        <a:spcBef>
          <a:spcPts val="5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713253" indent="-246659" algn="l" defTabSz="986638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2" kern="1200">
          <a:solidFill>
            <a:schemeClr val="tx1"/>
          </a:solidFill>
          <a:latin typeface="+mn-lt"/>
          <a:ea typeface="+mn-ea"/>
          <a:cs typeface="+mn-cs"/>
        </a:defRPr>
      </a:lvl6pPr>
      <a:lvl7pPr marL="3206572" indent="-246659" algn="l" defTabSz="986638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2" kern="1200">
          <a:solidFill>
            <a:schemeClr val="tx1"/>
          </a:solidFill>
          <a:latin typeface="+mn-lt"/>
          <a:ea typeface="+mn-ea"/>
          <a:cs typeface="+mn-cs"/>
        </a:defRPr>
      </a:lvl7pPr>
      <a:lvl8pPr marL="3699891" indent="-246659" algn="l" defTabSz="986638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2" kern="1200">
          <a:solidFill>
            <a:schemeClr val="tx1"/>
          </a:solidFill>
          <a:latin typeface="+mn-lt"/>
          <a:ea typeface="+mn-ea"/>
          <a:cs typeface="+mn-cs"/>
        </a:defRPr>
      </a:lvl8pPr>
      <a:lvl9pPr marL="4193210" indent="-246659" algn="l" defTabSz="986638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1pPr>
      <a:lvl2pPr marL="493319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2pPr>
      <a:lvl3pPr marL="986638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3pPr>
      <a:lvl4pPr marL="1479956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4pPr>
      <a:lvl5pPr marL="1973275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5pPr>
      <a:lvl6pPr marL="2466594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6pPr>
      <a:lvl7pPr marL="2959913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7pPr>
      <a:lvl8pPr marL="3453232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8pPr>
      <a:lvl9pPr marL="3946550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4">
            <a:extLst>
              <a:ext uri="{FF2B5EF4-FFF2-40B4-BE49-F238E27FC236}">
                <a16:creationId xmlns="" xmlns:a16="http://schemas.microsoft.com/office/drawing/2014/main" id="{E686ADF2-A82F-4655-BE11-762382D59E7B}"/>
              </a:ext>
            </a:extLst>
          </p:cNvPr>
          <p:cNvSpPr/>
          <p:nvPr userDrawn="1"/>
        </p:nvSpPr>
        <p:spPr>
          <a:xfrm>
            <a:off x="7053655" y="7334454"/>
            <a:ext cx="3579360" cy="22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863" b="0" i="0" kern="120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Arial" charset="0"/>
              </a:rPr>
              <a:t>Arts Council | Arts during Lockdown |  June 2020</a:t>
            </a:r>
            <a:endParaRPr lang="pt-BR" sz="863" i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ço Reservado para Número de Slide 9">
            <a:extLst>
              <a:ext uri="{FF2B5EF4-FFF2-40B4-BE49-F238E27FC236}">
                <a16:creationId xmlns="" xmlns:a16="http://schemas.microsoft.com/office/drawing/2014/main" id="{629E5127-CEBF-4F44-81F2-379ABDBDCC60}"/>
              </a:ext>
            </a:extLst>
          </p:cNvPr>
          <p:cNvSpPr txBox="1">
            <a:spLocks/>
          </p:cNvSpPr>
          <p:nvPr userDrawn="1"/>
        </p:nvSpPr>
        <p:spPr>
          <a:xfrm>
            <a:off x="-55103" y="7220862"/>
            <a:ext cx="468309" cy="402652"/>
          </a:xfrm>
          <a:prstGeom prst="rect">
            <a:avLst/>
          </a:prstGeom>
        </p:spPr>
        <p:txBody>
          <a:bodyPr vert="horz" lIns="98664" tIns="49332" rIns="98664" bIns="49332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/>
            <a:fld id="{F5FCCBEA-5D7C-414E-BA5A-59F19D219BB9}" type="slidenum">
              <a:rPr lang="pt-BR" sz="1079" i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pt-BR" sz="1079" i="1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7B4A8AB-71F3-4A52-8CC6-79DFF2BFF15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434" y="128619"/>
            <a:ext cx="887591" cy="36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5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38" r:id="rId15"/>
  </p:sldLayoutIdLst>
  <p:transition>
    <p:wipe dir="r"/>
  </p:transition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748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5pPr>
      <a:lvl6pPr marL="493319"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6pPr>
      <a:lvl7pPr marL="986638"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7pPr>
      <a:lvl8pPr marL="1479956"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8pPr>
      <a:lvl9pPr marL="1973275" algn="l" rtl="0" fontAlgn="base">
        <a:lnSpc>
          <a:spcPct val="90000"/>
        </a:lnSpc>
        <a:spcBef>
          <a:spcPct val="0"/>
        </a:spcBef>
        <a:spcAft>
          <a:spcPct val="0"/>
        </a:spcAft>
        <a:defRPr sz="4748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46659" indent="-246659" algn="l" rtl="0" fontAlgn="base">
        <a:lnSpc>
          <a:spcPct val="90000"/>
        </a:lnSpc>
        <a:spcBef>
          <a:spcPts val="1079"/>
        </a:spcBef>
        <a:spcAft>
          <a:spcPct val="0"/>
        </a:spcAft>
        <a:buFont typeface="Arial" panose="020B0604020202020204" pitchFamily="34" charset="0"/>
        <a:buChar char="•"/>
        <a:defRPr sz="3021" kern="1200">
          <a:solidFill>
            <a:schemeClr val="tx1"/>
          </a:solidFill>
          <a:latin typeface="+mn-lt"/>
          <a:ea typeface="+mn-ea"/>
          <a:cs typeface="+mn-cs"/>
        </a:defRPr>
      </a:lvl1pPr>
      <a:lvl2pPr marL="739978" indent="-246659" algn="l" rtl="0" fontAlgn="base">
        <a:lnSpc>
          <a:spcPct val="90000"/>
        </a:lnSpc>
        <a:spcBef>
          <a:spcPts val="540"/>
        </a:spcBef>
        <a:spcAft>
          <a:spcPct val="0"/>
        </a:spcAft>
        <a:buFont typeface="Arial" panose="020B0604020202020204" pitchFamily="34" charset="0"/>
        <a:buChar char="•"/>
        <a:defRPr sz="2590" kern="1200">
          <a:solidFill>
            <a:schemeClr val="tx1"/>
          </a:solidFill>
          <a:latin typeface="+mn-lt"/>
          <a:ea typeface="+mn-ea"/>
          <a:cs typeface="+mn-cs"/>
        </a:defRPr>
      </a:lvl2pPr>
      <a:lvl3pPr marL="1233297" indent="-246659" algn="l" rtl="0" fontAlgn="base">
        <a:lnSpc>
          <a:spcPct val="90000"/>
        </a:lnSpc>
        <a:spcBef>
          <a:spcPts val="540"/>
        </a:spcBef>
        <a:spcAft>
          <a:spcPct val="0"/>
        </a:spcAft>
        <a:buFont typeface="Arial" panose="020B0604020202020204" pitchFamily="34" charset="0"/>
        <a:buChar char="•"/>
        <a:defRPr sz="2158" kern="1200">
          <a:solidFill>
            <a:schemeClr val="tx1"/>
          </a:solidFill>
          <a:latin typeface="+mn-lt"/>
          <a:ea typeface="+mn-ea"/>
          <a:cs typeface="+mn-cs"/>
        </a:defRPr>
      </a:lvl3pPr>
      <a:lvl4pPr marL="1726616" indent="-246659" algn="l" rtl="0" fontAlgn="base">
        <a:lnSpc>
          <a:spcPct val="90000"/>
        </a:lnSpc>
        <a:spcBef>
          <a:spcPts val="5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219935" indent="-246659" algn="l" rtl="0" fontAlgn="base">
        <a:lnSpc>
          <a:spcPct val="90000"/>
        </a:lnSpc>
        <a:spcBef>
          <a:spcPts val="5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713253" indent="-246659" algn="l" defTabSz="986638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2" kern="1200">
          <a:solidFill>
            <a:schemeClr val="tx1"/>
          </a:solidFill>
          <a:latin typeface="+mn-lt"/>
          <a:ea typeface="+mn-ea"/>
          <a:cs typeface="+mn-cs"/>
        </a:defRPr>
      </a:lvl6pPr>
      <a:lvl7pPr marL="3206572" indent="-246659" algn="l" defTabSz="986638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2" kern="1200">
          <a:solidFill>
            <a:schemeClr val="tx1"/>
          </a:solidFill>
          <a:latin typeface="+mn-lt"/>
          <a:ea typeface="+mn-ea"/>
          <a:cs typeface="+mn-cs"/>
        </a:defRPr>
      </a:lvl7pPr>
      <a:lvl8pPr marL="3699891" indent="-246659" algn="l" defTabSz="986638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2" kern="1200">
          <a:solidFill>
            <a:schemeClr val="tx1"/>
          </a:solidFill>
          <a:latin typeface="+mn-lt"/>
          <a:ea typeface="+mn-ea"/>
          <a:cs typeface="+mn-cs"/>
        </a:defRPr>
      </a:lvl8pPr>
      <a:lvl9pPr marL="4193210" indent="-246659" algn="l" defTabSz="986638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1pPr>
      <a:lvl2pPr marL="493319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2pPr>
      <a:lvl3pPr marL="986638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3pPr>
      <a:lvl4pPr marL="1479956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4pPr>
      <a:lvl5pPr marL="1973275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5pPr>
      <a:lvl6pPr marL="2466594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6pPr>
      <a:lvl7pPr marL="2959913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7pPr>
      <a:lvl8pPr marL="3453232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8pPr>
      <a:lvl9pPr marL="3946550" algn="l" defTabSz="986638" rtl="0" eaLnBrk="1" latinLnBrk="0" hangingPunct="1">
        <a:defRPr sz="19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chart" Target="../charts/chart3.xml"/><Relationship Id="rId4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47.svg"/><Relationship Id="rId12" Type="http://schemas.openxmlformats.org/officeDocument/2006/relationships/image" Target="../media/image45.png"/><Relationship Id="rId2" Type="http://schemas.openxmlformats.org/officeDocument/2006/relationships/image" Target="../media/image39.emf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2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49.svg"/><Relationship Id="rId1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7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ABE92D8-DC60-432E-B982-0F6518A889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5342" t="237" r="33411" b="-237"/>
          <a:stretch/>
        </p:blipFill>
        <p:spPr>
          <a:xfrm>
            <a:off x="4508916" y="-1"/>
            <a:ext cx="6179722" cy="7537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7730995-B4B2-4636-804B-5932822BD7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18" b="911"/>
          <a:stretch/>
        </p:blipFill>
        <p:spPr>
          <a:xfrm>
            <a:off x="-10172" y="0"/>
            <a:ext cx="10698810" cy="7572878"/>
          </a:xfrm>
          <a:prstGeom prst="rect">
            <a:avLst/>
          </a:prstGeom>
          <a:effectLst/>
        </p:spPr>
      </p:pic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7702AB43-48EE-477B-8521-9AFCD65DC8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1702" y="4822793"/>
            <a:ext cx="3192929" cy="434877"/>
          </a:xfrm>
        </p:spPr>
        <p:txBody>
          <a:bodyPr/>
          <a:lstStyle/>
          <a:p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D3DFA4F0-404A-4D4E-87F7-30AB081927A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1702" y="3605186"/>
            <a:ext cx="3192929" cy="692068"/>
          </a:xfrm>
        </p:spPr>
        <p:txBody>
          <a:bodyPr/>
          <a:lstStyle/>
          <a:p>
            <a:endParaRPr lang="en-IE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6B5020D4-CC67-4445-8DF0-AD6914CA55D7}"/>
              </a:ext>
            </a:extLst>
          </p:cNvPr>
          <p:cNvSpPr/>
          <p:nvPr/>
        </p:nvSpPr>
        <p:spPr>
          <a:xfrm>
            <a:off x="394390" y="1026482"/>
            <a:ext cx="4114526" cy="5860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266"/>
          </a:p>
        </p:txBody>
      </p:sp>
      <p:sp>
        <p:nvSpPr>
          <p:cNvPr id="20" name="Espaço Reservado para Texto 48">
            <a:extLst>
              <a:ext uri="{FF2B5EF4-FFF2-40B4-BE49-F238E27FC236}">
                <a16:creationId xmlns="" xmlns:a16="http://schemas.microsoft.com/office/drawing/2014/main" id="{78FEE4CA-172D-4806-B304-8C15D96D862E}"/>
              </a:ext>
            </a:extLst>
          </p:cNvPr>
          <p:cNvSpPr txBox="1">
            <a:spLocks/>
          </p:cNvSpPr>
          <p:nvPr/>
        </p:nvSpPr>
        <p:spPr>
          <a:xfrm>
            <a:off x="601701" y="2413273"/>
            <a:ext cx="3907213" cy="929609"/>
          </a:xfrm>
          <a:prstGeom prst="rect">
            <a:avLst/>
          </a:prstGeom>
        </p:spPr>
        <p:txBody>
          <a:bodyPr/>
          <a:lstStyle>
            <a:lvl1pPr marL="14003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pt-BR" sz="1764" b="1" i="0" u="none" strike="noStrike" kern="1200" cap="none" spc="-39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z="3200"/>
          </a:p>
          <a:p>
            <a:r>
              <a:rPr lang="en-IE" sz="3200"/>
              <a:t>Arts During COVID-19</a:t>
            </a:r>
          </a:p>
          <a:p>
            <a:endParaRPr lang="en-IE" sz="1000"/>
          </a:p>
          <a:p>
            <a:r>
              <a:rPr lang="en-IE" sz="1800"/>
              <a:t>National Survey October 2020</a:t>
            </a:r>
            <a:endParaRPr lang="en-IE" sz="2400">
              <a:latin typeface="Trebuchet MS" panose="020B0603020202020204" pitchFamily="34" charset="0"/>
            </a:endParaRPr>
          </a:p>
        </p:txBody>
      </p:sp>
      <p:sp>
        <p:nvSpPr>
          <p:cNvPr id="22" name="Espaço Reservado para Texto 50">
            <a:extLst>
              <a:ext uri="{FF2B5EF4-FFF2-40B4-BE49-F238E27FC236}">
                <a16:creationId xmlns="" xmlns:a16="http://schemas.microsoft.com/office/drawing/2014/main" id="{DA37804E-B973-4C24-B7C4-63D009BB4021}"/>
              </a:ext>
            </a:extLst>
          </p:cNvPr>
          <p:cNvSpPr txBox="1">
            <a:spLocks/>
          </p:cNvSpPr>
          <p:nvPr/>
        </p:nvSpPr>
        <p:spPr>
          <a:xfrm>
            <a:off x="601702" y="5475087"/>
            <a:ext cx="3192888" cy="435082"/>
          </a:xfrm>
          <a:prstGeom prst="rect">
            <a:avLst/>
          </a:prstGeom>
        </p:spPr>
        <p:txBody>
          <a:bodyPr anchor="t"/>
          <a:lstStyle>
            <a:lvl1pPr marL="14003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430" b="0" i="0" u="none" strike="noStrike" kern="1200" cap="none" spc="-39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74"/>
            <a:r>
              <a:rPr lang="en-US" sz="1187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J.202036/JOM</a:t>
            </a:r>
          </a:p>
        </p:txBody>
      </p:sp>
      <p:sp>
        <p:nvSpPr>
          <p:cNvPr id="25" name="Espaço Reservado para Texto 51">
            <a:extLst>
              <a:ext uri="{FF2B5EF4-FFF2-40B4-BE49-F238E27FC236}">
                <a16:creationId xmlns="" xmlns:a16="http://schemas.microsoft.com/office/drawing/2014/main" id="{34A21E6F-E107-4D73-8797-0BE37BF99E7D}"/>
              </a:ext>
            </a:extLst>
          </p:cNvPr>
          <p:cNvSpPr txBox="1">
            <a:spLocks/>
          </p:cNvSpPr>
          <p:nvPr/>
        </p:nvSpPr>
        <p:spPr>
          <a:xfrm>
            <a:off x="601702" y="4717529"/>
            <a:ext cx="3192888" cy="692021"/>
          </a:xfrm>
          <a:prstGeom prst="rect">
            <a:avLst/>
          </a:prstGeom>
        </p:spPr>
        <p:txBody>
          <a:bodyPr anchor="t"/>
          <a:lstStyle>
            <a:lvl1pPr marL="14003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pt-BR" sz="1430" b="0" i="0" u="none" strike="noStrike" kern="1200" cap="none" spc="-39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74"/>
            <a:r>
              <a:rPr lang="en-IE" sz="1543">
                <a:latin typeface="Calibri" panose="020F0502020204030204" pitchFamily="34" charset="0"/>
                <a:cs typeface="Calibri" panose="020F0502020204030204" pitchFamily="34" charset="0"/>
              </a:rPr>
              <a:t>Prepared by</a:t>
            </a:r>
            <a:endParaRPr lang="en-US" sz="1543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074"/>
            <a:r>
              <a:rPr lang="en-IE" sz="1511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John O’Mahony</a:t>
            </a:r>
            <a:endParaRPr lang="en-IE" sz="151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074"/>
            <a:endParaRPr lang="en-IE" sz="154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506603E-D259-4D6A-B175-C21D7DC0D2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293" y="6085681"/>
            <a:ext cx="2692826" cy="640672"/>
          </a:xfrm>
          <a:prstGeom prst="rect">
            <a:avLst/>
          </a:prstGeom>
        </p:spPr>
      </p:pic>
      <p:pic>
        <p:nvPicPr>
          <p:cNvPr id="1026" name="Picture 2" descr="Logo">
            <a:extLst>
              <a:ext uri="{FF2B5EF4-FFF2-40B4-BE49-F238E27FC236}">
                <a16:creationId xmlns="" xmlns:a16="http://schemas.microsoft.com/office/drawing/2014/main" id="{C93A60FC-EDA6-4904-8233-84641EBCA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988" y="1189137"/>
            <a:ext cx="1029886" cy="101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6834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="" xmlns:a16="http://schemas.microsoft.com/office/drawing/2014/main" id="{CCA4DADD-DE74-4F85-BCE5-9326B721A2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161" r="3161"/>
          <a:stretch/>
        </p:blipFill>
        <p:spPr>
          <a:xfrm>
            <a:off x="0" y="2"/>
            <a:ext cx="10688638" cy="7606626"/>
          </a:xfrm>
        </p:spPr>
      </p:pic>
      <p:sp>
        <p:nvSpPr>
          <p:cNvPr id="9" name="Picture Placeholder 13">
            <a:extLst>
              <a:ext uri="{FF2B5EF4-FFF2-40B4-BE49-F238E27FC236}">
                <a16:creationId xmlns="" xmlns:a16="http://schemas.microsoft.com/office/drawing/2014/main" id="{8BA0B7CD-C33D-4324-9484-CA7FDC7F95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157689"/>
            <a:ext cx="10688638" cy="1422890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</p:spPr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94008" y="6522367"/>
            <a:ext cx="6681950" cy="519048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IE" sz="3021">
                <a:solidFill>
                  <a:srgbClr val="FED402"/>
                </a:solidFill>
              </a:rPr>
              <a:t>The Arts &amp; Living with </a:t>
            </a:r>
            <a:r>
              <a:rPr lang="en-IE" sz="3021" err="1">
                <a:solidFill>
                  <a:srgbClr val="FED402"/>
                </a:solidFill>
              </a:rPr>
              <a:t>Covid</a:t>
            </a:r>
            <a:endParaRPr lang="en-IE" sz="3021">
              <a:solidFill>
                <a:srgbClr val="FED402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40793503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1E362164-DED7-4ED5-9AF3-1AA08B85118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53882" y="868861"/>
            <a:ext cx="5987057" cy="357235"/>
          </a:xfrm>
        </p:spPr>
        <p:txBody>
          <a:bodyPr/>
          <a:lstStyle/>
          <a:p>
            <a:r>
              <a:rPr lang="en-GB" sz="1400"/>
              <a:t>Base: Adults aged 16+ n – 1043</a:t>
            </a:r>
            <a:endParaRPr lang="en-IE" sz="140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3882" y="122533"/>
            <a:ext cx="7970758" cy="408712"/>
          </a:xfrm>
        </p:spPr>
        <p:txBody>
          <a:bodyPr/>
          <a:lstStyle/>
          <a:p>
            <a:r>
              <a:rPr lang="en-IE" sz="2400">
                <a:solidFill>
                  <a:schemeClr val="accent2"/>
                </a:solidFill>
              </a:rPr>
              <a:t>Level of concern with attending arts events/ venues </a:t>
            </a:r>
            <a:r>
              <a:rPr lang="en-IE" sz="2000">
                <a:solidFill>
                  <a:schemeClr val="accent2"/>
                </a:solidFill>
              </a:rPr>
              <a:t>(</a:t>
            </a:r>
            <a:r>
              <a:rPr lang="en-IE" sz="2000" i="1">
                <a:solidFill>
                  <a:schemeClr val="accent2"/>
                </a:solidFill>
              </a:rPr>
              <a:t>October 2020</a:t>
            </a:r>
            <a:r>
              <a:rPr lang="en-IE" sz="2000">
                <a:solidFill>
                  <a:schemeClr val="accent2"/>
                </a:solidFill>
              </a:rPr>
              <a:t>)</a:t>
            </a:r>
            <a:endParaRPr lang="en-IE" sz="2400">
              <a:solidFill>
                <a:schemeClr val="accent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BF75B5-20EB-419B-8171-04D3D6BE908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66167" y="7273335"/>
            <a:ext cx="6019620" cy="166982"/>
          </a:xfrm>
        </p:spPr>
        <p:txBody>
          <a:bodyPr/>
          <a:lstStyle/>
          <a:p>
            <a:r>
              <a:rPr lang="en-IE" sz="1000"/>
              <a:t>Q.2 How concerned are you about attending an arts event in the following venues ...</a:t>
            </a:r>
          </a:p>
          <a:p>
            <a:endParaRPr lang="en-IE" sz="1000"/>
          </a:p>
        </p:txBody>
      </p:sp>
      <p:graphicFrame>
        <p:nvGraphicFramePr>
          <p:cNvPr id="14" name="Chart 13">
            <a:extLst>
              <a:ext uri="{FF2B5EF4-FFF2-40B4-BE49-F238E27FC236}">
                <a16:creationId xmlns="" xmlns:a16="http://schemas.microsoft.com/office/drawing/2014/main" id="{734946D6-83F0-4049-ABEB-F94A5E4D9835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63609820"/>
              </p:ext>
            </p:extLst>
          </p:nvPr>
        </p:nvGraphicFramePr>
        <p:xfrm>
          <a:off x="1288166" y="2047953"/>
          <a:ext cx="8730605" cy="3552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="" xmlns:a16="http://schemas.microsoft.com/office/drawing/2014/main" id="{CE8D9FD0-4FD6-4281-8D32-709C1CE34CDE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0400598"/>
              </p:ext>
            </p:extLst>
          </p:nvPr>
        </p:nvGraphicFramePr>
        <p:xfrm>
          <a:off x="1383879" y="1157947"/>
          <a:ext cx="8928997" cy="811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571">
                  <a:extLst>
                    <a:ext uri="{9D8B030D-6E8A-4147-A177-3AD203B41FA5}">
                      <a16:colId xmlns="" xmlns:a16="http://schemas.microsoft.com/office/drawing/2014/main" val="264801313"/>
                    </a:ext>
                  </a:extLst>
                </a:gridCol>
                <a:gridCol w="1275571">
                  <a:extLst>
                    <a:ext uri="{9D8B030D-6E8A-4147-A177-3AD203B41FA5}">
                      <a16:colId xmlns="" xmlns:a16="http://schemas.microsoft.com/office/drawing/2014/main" val="62645477"/>
                    </a:ext>
                  </a:extLst>
                </a:gridCol>
                <a:gridCol w="1275571">
                  <a:extLst>
                    <a:ext uri="{9D8B030D-6E8A-4147-A177-3AD203B41FA5}">
                      <a16:colId xmlns="" xmlns:a16="http://schemas.microsoft.com/office/drawing/2014/main" val="3158665080"/>
                    </a:ext>
                  </a:extLst>
                </a:gridCol>
                <a:gridCol w="1275571">
                  <a:extLst>
                    <a:ext uri="{9D8B030D-6E8A-4147-A177-3AD203B41FA5}">
                      <a16:colId xmlns="" xmlns:a16="http://schemas.microsoft.com/office/drawing/2014/main" val="3065748294"/>
                    </a:ext>
                  </a:extLst>
                </a:gridCol>
                <a:gridCol w="1275571">
                  <a:extLst>
                    <a:ext uri="{9D8B030D-6E8A-4147-A177-3AD203B41FA5}">
                      <a16:colId xmlns="" xmlns:a16="http://schemas.microsoft.com/office/drawing/2014/main" val="51846730"/>
                    </a:ext>
                  </a:extLst>
                </a:gridCol>
                <a:gridCol w="1275571">
                  <a:extLst>
                    <a:ext uri="{9D8B030D-6E8A-4147-A177-3AD203B41FA5}">
                      <a16:colId xmlns="" xmlns:a16="http://schemas.microsoft.com/office/drawing/2014/main" val="3959437276"/>
                    </a:ext>
                  </a:extLst>
                </a:gridCol>
                <a:gridCol w="1275571">
                  <a:extLst>
                    <a:ext uri="{9D8B030D-6E8A-4147-A177-3AD203B41FA5}">
                      <a16:colId xmlns="" xmlns:a16="http://schemas.microsoft.com/office/drawing/2014/main" val="3084385219"/>
                    </a:ext>
                  </a:extLst>
                </a:gridCol>
              </a:tblGrid>
              <a:tr h="332627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Music or other performance in a standing </a:t>
                      </a:r>
                      <a:r>
                        <a:rPr lang="en-IE" sz="105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indoor</a:t>
                      </a:r>
                      <a:r>
                        <a:rPr lang="en-IE" sz="105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 venue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Concert Hall/Opera House </a:t>
                      </a:r>
                      <a:r>
                        <a:rPr lang="en-IE" sz="105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(indoors)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Theatre, Music, Dance or talk in a seated </a:t>
                      </a:r>
                      <a:r>
                        <a:rPr lang="en-IE" sz="105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indoor</a:t>
                      </a:r>
                      <a:r>
                        <a:rPr lang="en-IE" sz="105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 venue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Multiplex Cinema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Art Gallery </a:t>
                      </a:r>
                      <a:r>
                        <a:rPr lang="en-IE" sz="105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(indoors)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Music or other performance at an </a:t>
                      </a:r>
                      <a:r>
                        <a:rPr lang="en-IE" sz="105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outdoor</a:t>
                      </a:r>
                      <a:r>
                        <a:rPr lang="en-IE" sz="105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 venue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5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Street arts (e.g. </a:t>
                      </a:r>
                      <a:r>
                        <a:rPr lang="en-IE" sz="105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outdoor</a:t>
                      </a:r>
                      <a:r>
                        <a:rPr lang="en-IE" sz="105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 based performance/ parade/ carnival/ circus)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77959811"/>
                  </a:ext>
                </a:extLst>
              </a:tr>
              <a:tr h="10861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en-IE" sz="10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en-IE" sz="10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en-IE" sz="10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en-IE" sz="10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6129001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="" xmlns:a16="http://schemas.microsoft.com/office/drawing/2014/main" id="{E50B9CD1-EB68-4B27-81B5-EA7F8F5755D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916201964"/>
              </p:ext>
            </p:extLst>
          </p:nvPr>
        </p:nvGraphicFramePr>
        <p:xfrm>
          <a:off x="-161925" y="2833270"/>
          <a:ext cx="1656184" cy="256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="" xmlns:a16="http://schemas.microsoft.com/office/drawing/2014/main" val="3059604592"/>
                    </a:ext>
                  </a:extLst>
                </a:gridCol>
              </a:tblGrid>
              <a:tr h="1380203">
                <a:tc>
                  <a:txBody>
                    <a:bodyPr/>
                    <a:lstStyle/>
                    <a:p>
                      <a:pPr algn="r" fontAlgn="ctr"/>
                      <a:r>
                        <a:rPr lang="en-IE" sz="1100" b="0" i="0" u="none" strike="noStrike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</a:rPr>
                        <a:t>Very concerned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73182156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r" fontAlgn="ctr"/>
                      <a:r>
                        <a:rPr lang="en-IE" sz="1100" b="0" i="0" u="none" strike="noStrike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Somewhat concerned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4047034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r" fontAlgn="ctr"/>
                      <a:r>
                        <a:rPr lang="en-IE" sz="11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Not very concerned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16344661"/>
                  </a:ext>
                </a:extLst>
              </a:tr>
              <a:tr h="141932">
                <a:tc>
                  <a:txBody>
                    <a:bodyPr/>
                    <a:lstStyle/>
                    <a:p>
                      <a:pPr algn="r" fontAlgn="ctr"/>
                      <a:r>
                        <a:rPr lang="en-IE" sz="11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Not at all concerned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05211640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="" xmlns:a16="http://schemas.microsoft.com/office/drawing/2014/main" id="{01D93299-3C8F-4551-95A1-8EFDC1AFF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184058"/>
              </p:ext>
            </p:extLst>
          </p:nvPr>
        </p:nvGraphicFramePr>
        <p:xfrm>
          <a:off x="303759" y="5629153"/>
          <a:ext cx="9715012" cy="3942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="" xmlns:a16="http://schemas.microsoft.com/office/drawing/2014/main" val="1181138994"/>
                    </a:ext>
                  </a:extLst>
                </a:gridCol>
                <a:gridCol w="733508">
                  <a:extLst>
                    <a:ext uri="{9D8B030D-6E8A-4147-A177-3AD203B41FA5}">
                      <a16:colId xmlns="" xmlns:a16="http://schemas.microsoft.com/office/drawing/2014/main" val="2320318293"/>
                    </a:ext>
                  </a:extLst>
                </a:gridCol>
                <a:gridCol w="639411">
                  <a:extLst>
                    <a:ext uri="{9D8B030D-6E8A-4147-A177-3AD203B41FA5}">
                      <a16:colId xmlns="" xmlns:a16="http://schemas.microsoft.com/office/drawing/2014/main" val="2557277121"/>
                    </a:ext>
                  </a:extLst>
                </a:gridCol>
                <a:gridCol w="639411">
                  <a:extLst>
                    <a:ext uri="{9D8B030D-6E8A-4147-A177-3AD203B41FA5}">
                      <a16:colId xmlns="" xmlns:a16="http://schemas.microsoft.com/office/drawing/2014/main" val="2890557001"/>
                    </a:ext>
                  </a:extLst>
                </a:gridCol>
                <a:gridCol w="639411">
                  <a:extLst>
                    <a:ext uri="{9D8B030D-6E8A-4147-A177-3AD203B41FA5}">
                      <a16:colId xmlns="" xmlns:a16="http://schemas.microsoft.com/office/drawing/2014/main" val="2593588341"/>
                    </a:ext>
                  </a:extLst>
                </a:gridCol>
                <a:gridCol w="639411">
                  <a:extLst>
                    <a:ext uri="{9D8B030D-6E8A-4147-A177-3AD203B41FA5}">
                      <a16:colId xmlns="" xmlns:a16="http://schemas.microsoft.com/office/drawing/2014/main" val="2286469155"/>
                    </a:ext>
                  </a:extLst>
                </a:gridCol>
                <a:gridCol w="639411">
                  <a:extLst>
                    <a:ext uri="{9D8B030D-6E8A-4147-A177-3AD203B41FA5}">
                      <a16:colId xmlns="" xmlns:a16="http://schemas.microsoft.com/office/drawing/2014/main" val="1647170709"/>
                    </a:ext>
                  </a:extLst>
                </a:gridCol>
                <a:gridCol w="639411">
                  <a:extLst>
                    <a:ext uri="{9D8B030D-6E8A-4147-A177-3AD203B41FA5}">
                      <a16:colId xmlns="" xmlns:a16="http://schemas.microsoft.com/office/drawing/2014/main" val="1019666163"/>
                    </a:ext>
                  </a:extLst>
                </a:gridCol>
                <a:gridCol w="639411">
                  <a:extLst>
                    <a:ext uri="{9D8B030D-6E8A-4147-A177-3AD203B41FA5}">
                      <a16:colId xmlns="" xmlns:a16="http://schemas.microsoft.com/office/drawing/2014/main" val="1134145665"/>
                    </a:ext>
                  </a:extLst>
                </a:gridCol>
                <a:gridCol w="639411">
                  <a:extLst>
                    <a:ext uri="{9D8B030D-6E8A-4147-A177-3AD203B41FA5}">
                      <a16:colId xmlns="" xmlns:a16="http://schemas.microsoft.com/office/drawing/2014/main" val="4238336815"/>
                    </a:ext>
                  </a:extLst>
                </a:gridCol>
                <a:gridCol w="639411">
                  <a:extLst>
                    <a:ext uri="{9D8B030D-6E8A-4147-A177-3AD203B41FA5}">
                      <a16:colId xmlns="" xmlns:a16="http://schemas.microsoft.com/office/drawing/2014/main" val="1957971291"/>
                    </a:ext>
                  </a:extLst>
                </a:gridCol>
                <a:gridCol w="639411">
                  <a:extLst>
                    <a:ext uri="{9D8B030D-6E8A-4147-A177-3AD203B41FA5}">
                      <a16:colId xmlns="" xmlns:a16="http://schemas.microsoft.com/office/drawing/2014/main" val="2752313103"/>
                    </a:ext>
                  </a:extLst>
                </a:gridCol>
                <a:gridCol w="639411">
                  <a:extLst>
                    <a:ext uri="{9D8B030D-6E8A-4147-A177-3AD203B41FA5}">
                      <a16:colId xmlns="" xmlns:a16="http://schemas.microsoft.com/office/drawing/2014/main" val="353337722"/>
                    </a:ext>
                  </a:extLst>
                </a:gridCol>
                <a:gridCol w="579831">
                  <a:extLst>
                    <a:ext uri="{9D8B030D-6E8A-4147-A177-3AD203B41FA5}">
                      <a16:colId xmlns="" xmlns:a16="http://schemas.microsoft.com/office/drawing/2014/main" val="2841036000"/>
                    </a:ext>
                  </a:extLst>
                </a:gridCol>
              </a:tblGrid>
              <a:tr h="394234"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1" i="1" u="none" strike="noStrike" kern="120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Any Concern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i="1" u="none" strike="noStrike" kern="120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i="1" u="none" strike="noStrike" kern="120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i="1" u="none" strike="noStrike" kern="120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i="1" u="none" strike="noStrike" kern="120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i="1" u="none" strike="noStrike" kern="120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i="1" u="none" strike="noStrike" kern="120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i="1" u="none" strike="noStrike" kern="120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i="1" u="none" strike="noStrike" kern="120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i="1" u="none" strike="noStrike" kern="120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i="1" u="none" strike="noStrike" kern="120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i="1" u="none" strike="noStrike" kern="120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i="1" u="none" strike="noStrike" kern="120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i="1" u="none" strike="noStrike" kern="120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5421709"/>
                  </a:ext>
                </a:extLst>
              </a:tr>
            </a:tbl>
          </a:graphicData>
        </a:graphic>
      </p:graphicFrame>
      <p:sp>
        <p:nvSpPr>
          <p:cNvPr id="10" name="Parallelogram 9">
            <a:extLst>
              <a:ext uri="{FF2B5EF4-FFF2-40B4-BE49-F238E27FC236}">
                <a16:creationId xmlns="" xmlns:a16="http://schemas.microsoft.com/office/drawing/2014/main" id="{1DE6BFF4-841C-44FA-9DAF-F40F3AADBAC6}"/>
              </a:ext>
            </a:extLst>
          </p:cNvPr>
          <p:cNvSpPr/>
          <p:nvPr/>
        </p:nvSpPr>
        <p:spPr>
          <a:xfrm>
            <a:off x="549565" y="6263737"/>
            <a:ext cx="9589508" cy="692235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IE" sz="1400" b="1"/>
              <a:t>The high levels of concern at attending live arts events continue in October 2020; as does the distinction between indoor and outdoor venues.</a:t>
            </a:r>
          </a:p>
        </p:txBody>
      </p:sp>
    </p:spTree>
    <p:extLst>
      <p:ext uri="{BB962C8B-B14F-4D97-AF65-F5344CB8AC3E}">
        <p14:creationId xmlns:p14="http://schemas.microsoft.com/office/powerpoint/2010/main" val="18958677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13B3A36-A3C6-4AF9-AAA3-2AE421ADA45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0830" y="528801"/>
            <a:ext cx="5987057" cy="357235"/>
          </a:xfrm>
        </p:spPr>
        <p:txBody>
          <a:bodyPr/>
          <a:lstStyle/>
          <a:p>
            <a:r>
              <a:rPr lang="en-IE"/>
              <a:t>Base: All adults aged 16+ n – 1, 043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9150FEAF-D961-4E45-9090-65B895D30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43" y="136725"/>
            <a:ext cx="9990521" cy="408712"/>
          </a:xfrm>
        </p:spPr>
        <p:txBody>
          <a:bodyPr/>
          <a:lstStyle/>
          <a:p>
            <a:r>
              <a:rPr lang="en-IE" sz="2400"/>
              <a:t>Level of concern with attending arts events/ venues </a:t>
            </a:r>
            <a:r>
              <a:rPr lang="en-IE" sz="1800" i="1"/>
              <a:t>(October 2020)</a:t>
            </a:r>
            <a:endParaRPr lang="en-IE" sz="2400" i="1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6A4445B-89EF-4151-A6BA-932CF63CD403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41481" y="7248333"/>
            <a:ext cx="6019620" cy="314517"/>
          </a:xfrm>
        </p:spPr>
        <p:txBody>
          <a:bodyPr/>
          <a:lstStyle/>
          <a:p>
            <a:r>
              <a:rPr lang="en-IE"/>
              <a:t>Q.2 How concerned are you about attending an arts event in the following venues ...</a:t>
            </a:r>
          </a:p>
          <a:p>
            <a:endParaRPr lang="en-IE"/>
          </a:p>
        </p:txBody>
      </p:sp>
      <p:sp>
        <p:nvSpPr>
          <p:cNvPr id="7" name="Parallelogram 6">
            <a:extLst>
              <a:ext uri="{FF2B5EF4-FFF2-40B4-BE49-F238E27FC236}">
                <a16:creationId xmlns="" xmlns:a16="http://schemas.microsoft.com/office/drawing/2014/main" id="{BD8CCF4E-C1AD-4DDE-8007-E680D1444ACD}"/>
              </a:ext>
            </a:extLst>
          </p:cNvPr>
          <p:cNvSpPr/>
          <p:nvPr/>
        </p:nvSpPr>
        <p:spPr>
          <a:xfrm>
            <a:off x="1121239" y="6507410"/>
            <a:ext cx="8446160" cy="605489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IE" sz="1400" b="1">
                <a:solidFill>
                  <a:schemeClr val="bg1"/>
                </a:solidFill>
                <a:latin typeface="+mn-lt"/>
              </a:rPr>
              <a:t>Our levels of concern attending indoor venues in particular remain very high; however	 levels can show a slight decline since June.</a:t>
            </a:r>
            <a:endParaRPr lang="en-IE" sz="1400" b="1">
              <a:solidFill>
                <a:schemeClr val="bg1"/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="" xmlns:a16="http://schemas.microsoft.com/office/drawing/2014/main" id="{1B53229D-B78B-428A-8B60-952BE4F8E5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207992"/>
              </p:ext>
            </p:extLst>
          </p:nvPr>
        </p:nvGraphicFramePr>
        <p:xfrm>
          <a:off x="2463999" y="1376924"/>
          <a:ext cx="6696744" cy="5007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Table 10">
            <a:extLst>
              <a:ext uri="{FF2B5EF4-FFF2-40B4-BE49-F238E27FC236}">
                <a16:creationId xmlns="" xmlns:a16="http://schemas.microsoft.com/office/drawing/2014/main" id="{F2AD821E-1941-49C2-81C3-BD1CA5438787}"/>
              </a:ext>
            </a:extLst>
          </p:cNvPr>
          <p:cNvGraphicFramePr>
            <a:graphicFrameLocks noGrp="1"/>
          </p:cNvGraphicFramePr>
          <p:nvPr/>
        </p:nvGraphicFramePr>
        <p:xfrm>
          <a:off x="2955594" y="883101"/>
          <a:ext cx="604867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>
                  <a:extLst>
                    <a:ext uri="{9D8B030D-6E8A-4147-A177-3AD203B41FA5}">
                      <a16:colId xmlns="" xmlns:a16="http://schemas.microsoft.com/office/drawing/2014/main" val="728500772"/>
                    </a:ext>
                  </a:extLst>
                </a:gridCol>
                <a:gridCol w="3024336">
                  <a:extLst>
                    <a:ext uri="{9D8B030D-6E8A-4147-A177-3AD203B41FA5}">
                      <a16:colId xmlns="" xmlns:a16="http://schemas.microsoft.com/office/drawing/2014/main" val="3685033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1200">
                          <a:solidFill>
                            <a:schemeClr val="bg1"/>
                          </a:solidFill>
                        </a:rPr>
                        <a:t>Somewhat concerned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>
                          <a:solidFill>
                            <a:schemeClr val="bg1"/>
                          </a:solidFill>
                        </a:rPr>
                        <a:t>Very concerned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631879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522B891-AD75-4C49-AFD0-37EB08B7D1C0}"/>
              </a:ext>
            </a:extLst>
          </p:cNvPr>
          <p:cNvSpPr txBox="1"/>
          <p:nvPr/>
        </p:nvSpPr>
        <p:spPr>
          <a:xfrm>
            <a:off x="375767" y="1502667"/>
            <a:ext cx="19708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E" sz="1200" b="0" i="0" u="none" strike="noStrike">
                <a:effectLst/>
                <a:latin typeface="+mn-lt"/>
              </a:rPr>
              <a:t>Music or other performance in a standing </a:t>
            </a:r>
            <a:r>
              <a:rPr lang="en-IE" sz="1200" b="1" i="0" u="none" strike="noStrike">
                <a:effectLst/>
                <a:latin typeface="+mn-lt"/>
              </a:rPr>
              <a:t>indoor</a:t>
            </a:r>
            <a:r>
              <a:rPr lang="en-IE" sz="1200" b="0" i="0" u="none" strike="noStrike">
                <a:effectLst/>
                <a:latin typeface="+mn-lt"/>
              </a:rPr>
              <a:t> venue</a:t>
            </a:r>
            <a:r>
              <a:rPr lang="en-IE" sz="1200">
                <a:latin typeface="+mn-lt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592D1CC-32F3-4EDA-8729-1DDA2F982DE3}"/>
              </a:ext>
            </a:extLst>
          </p:cNvPr>
          <p:cNvSpPr txBox="1"/>
          <p:nvPr/>
        </p:nvSpPr>
        <p:spPr>
          <a:xfrm>
            <a:off x="856480" y="2212114"/>
            <a:ext cx="14901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E" sz="1200">
                <a:latin typeface="+mn-lt"/>
              </a:rPr>
              <a:t>Concert Hall/Opera House </a:t>
            </a:r>
            <a:r>
              <a:rPr lang="en-IE" sz="1200" b="1">
                <a:latin typeface="+mn-lt"/>
              </a:rPr>
              <a:t>(indoors)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E3880B4-9746-4B4F-8777-7CA7870A8338}"/>
              </a:ext>
            </a:extLst>
          </p:cNvPr>
          <p:cNvSpPr txBox="1"/>
          <p:nvPr/>
        </p:nvSpPr>
        <p:spPr>
          <a:xfrm>
            <a:off x="640456" y="3726144"/>
            <a:ext cx="17061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E" sz="1200">
                <a:latin typeface="+mn-lt"/>
              </a:rPr>
              <a:t>Multiplex Cinema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426A036-A72D-4944-A348-020D013F9289}"/>
              </a:ext>
            </a:extLst>
          </p:cNvPr>
          <p:cNvSpPr txBox="1"/>
          <p:nvPr/>
        </p:nvSpPr>
        <p:spPr>
          <a:xfrm>
            <a:off x="712464" y="2820677"/>
            <a:ext cx="1634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E" sz="1200">
                <a:latin typeface="+mn-lt"/>
              </a:rPr>
              <a:t>Theatre, Music, Dance or talk in a seated </a:t>
            </a:r>
            <a:r>
              <a:rPr lang="en-IE" sz="1200" b="1">
                <a:latin typeface="+mn-lt"/>
              </a:rPr>
              <a:t>indoor</a:t>
            </a:r>
            <a:r>
              <a:rPr lang="en-IE" sz="1200">
                <a:latin typeface="+mn-lt"/>
              </a:rPr>
              <a:t> venue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23F505A-6421-4B78-AE71-88510FBA8A8D}"/>
              </a:ext>
            </a:extLst>
          </p:cNvPr>
          <p:cNvSpPr txBox="1"/>
          <p:nvPr/>
        </p:nvSpPr>
        <p:spPr>
          <a:xfrm>
            <a:off x="712464" y="4966190"/>
            <a:ext cx="1634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E" sz="1200">
                <a:latin typeface="+mn-lt"/>
              </a:rPr>
              <a:t>Music or other performance at an </a:t>
            </a:r>
            <a:r>
              <a:rPr lang="en-IE" sz="1200" b="1">
                <a:latin typeface="+mn-lt"/>
              </a:rPr>
              <a:t>outdoor</a:t>
            </a:r>
            <a:r>
              <a:rPr lang="en-IE" sz="1200">
                <a:latin typeface="+mn-lt"/>
              </a:rPr>
              <a:t> venue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F99C985-C794-4A92-B85E-87B8953E0583}"/>
              </a:ext>
            </a:extLst>
          </p:cNvPr>
          <p:cNvSpPr txBox="1"/>
          <p:nvPr/>
        </p:nvSpPr>
        <p:spPr>
          <a:xfrm>
            <a:off x="568448" y="5644772"/>
            <a:ext cx="1778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E" sz="1200">
                <a:latin typeface="+mn-lt"/>
              </a:rPr>
              <a:t>Street arts (e.g. </a:t>
            </a:r>
            <a:r>
              <a:rPr lang="en-IE" sz="1200" b="1">
                <a:latin typeface="+mn-lt"/>
              </a:rPr>
              <a:t>outdoor</a:t>
            </a:r>
            <a:r>
              <a:rPr lang="en-IE" sz="1200">
                <a:latin typeface="+mn-lt"/>
              </a:rPr>
              <a:t> based performance/ parade/ carnival/ circus)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83F7094-4156-444E-A413-3FBD3C92CE2A}"/>
              </a:ext>
            </a:extLst>
          </p:cNvPr>
          <p:cNvSpPr txBox="1"/>
          <p:nvPr/>
        </p:nvSpPr>
        <p:spPr>
          <a:xfrm>
            <a:off x="784472" y="4410543"/>
            <a:ext cx="15621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E" sz="1200">
                <a:latin typeface="+mn-lt"/>
              </a:rPr>
              <a:t>Art Gallery </a:t>
            </a:r>
            <a:r>
              <a:rPr lang="en-IE" sz="1200" b="1">
                <a:latin typeface="+mn-lt"/>
              </a:rPr>
              <a:t>(indoors) </a:t>
            </a:r>
          </a:p>
        </p:txBody>
      </p:sp>
      <p:graphicFrame>
        <p:nvGraphicFramePr>
          <p:cNvPr id="27" name="Table 27">
            <a:extLst>
              <a:ext uri="{FF2B5EF4-FFF2-40B4-BE49-F238E27FC236}">
                <a16:creationId xmlns="" xmlns:a16="http://schemas.microsoft.com/office/drawing/2014/main" id="{C5DED2AD-A944-4EAE-83C5-7CE86281F5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441013"/>
              </p:ext>
            </p:extLst>
          </p:nvPr>
        </p:nvGraphicFramePr>
        <p:xfrm>
          <a:off x="9494319" y="1543354"/>
          <a:ext cx="530520" cy="4642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520">
                  <a:extLst>
                    <a:ext uri="{9D8B030D-6E8A-4147-A177-3AD203B41FA5}">
                      <a16:colId xmlns="" xmlns:a16="http://schemas.microsoft.com/office/drawing/2014/main" val="848393290"/>
                    </a:ext>
                  </a:extLst>
                </a:gridCol>
              </a:tblGrid>
              <a:tr h="232129">
                <a:tc>
                  <a:txBody>
                    <a:bodyPr/>
                    <a:lstStyle/>
                    <a:p>
                      <a:pPr algn="ctr"/>
                      <a:r>
                        <a:rPr lang="en-IE" sz="900" b="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(81)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93306771"/>
                  </a:ext>
                </a:extLst>
              </a:tr>
              <a:tr h="232129">
                <a:tc>
                  <a:txBody>
                    <a:bodyPr/>
                    <a:lstStyle/>
                    <a:p>
                      <a:pPr algn="ctr"/>
                      <a:r>
                        <a:rPr lang="en-IE" sz="900" b="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(78)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2395175"/>
                  </a:ext>
                </a:extLst>
              </a:tr>
              <a:tr h="232129">
                <a:tc>
                  <a:txBody>
                    <a:bodyPr/>
                    <a:lstStyle/>
                    <a:p>
                      <a:pPr algn="ctr"/>
                      <a:endParaRPr lang="en-IE" sz="900" b="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4415623"/>
                  </a:ext>
                </a:extLst>
              </a:tr>
              <a:tr h="232129">
                <a:tc>
                  <a:txBody>
                    <a:bodyPr/>
                    <a:lstStyle/>
                    <a:p>
                      <a:pPr algn="ctr"/>
                      <a:r>
                        <a:rPr lang="en-IE" sz="900" b="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(75)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22231518"/>
                  </a:ext>
                </a:extLst>
              </a:tr>
              <a:tr h="232129">
                <a:tc>
                  <a:txBody>
                    <a:bodyPr/>
                    <a:lstStyle/>
                    <a:p>
                      <a:pPr algn="ctr"/>
                      <a:r>
                        <a:rPr lang="en-IE" sz="900" b="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(76)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45067653"/>
                  </a:ext>
                </a:extLst>
              </a:tr>
              <a:tr h="232129">
                <a:tc>
                  <a:txBody>
                    <a:bodyPr/>
                    <a:lstStyle/>
                    <a:p>
                      <a:pPr algn="ctr"/>
                      <a:endParaRPr lang="en-IE" sz="900" b="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29500885"/>
                  </a:ext>
                </a:extLst>
              </a:tr>
              <a:tr h="232129">
                <a:tc>
                  <a:txBody>
                    <a:bodyPr/>
                    <a:lstStyle/>
                    <a:p>
                      <a:pPr algn="ctr"/>
                      <a:r>
                        <a:rPr lang="en-IE" sz="900" b="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(75)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86144806"/>
                  </a:ext>
                </a:extLst>
              </a:tr>
              <a:tr h="232129">
                <a:tc>
                  <a:txBody>
                    <a:bodyPr/>
                    <a:lstStyle/>
                    <a:p>
                      <a:pPr algn="ctr"/>
                      <a:r>
                        <a:rPr lang="en-IE" sz="900" b="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(75)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83125076"/>
                  </a:ext>
                </a:extLst>
              </a:tr>
              <a:tr h="232129">
                <a:tc>
                  <a:txBody>
                    <a:bodyPr/>
                    <a:lstStyle/>
                    <a:p>
                      <a:pPr algn="ctr"/>
                      <a:endParaRPr lang="en-IE" sz="900" b="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2994321"/>
                  </a:ext>
                </a:extLst>
              </a:tr>
              <a:tr h="232129">
                <a:tc>
                  <a:txBody>
                    <a:bodyPr/>
                    <a:lstStyle/>
                    <a:p>
                      <a:pPr algn="ctr"/>
                      <a:r>
                        <a:rPr lang="en-IE" sz="900" b="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(70)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30591022"/>
                  </a:ext>
                </a:extLst>
              </a:tr>
              <a:tr h="232129">
                <a:tc>
                  <a:txBody>
                    <a:bodyPr/>
                    <a:lstStyle/>
                    <a:p>
                      <a:pPr algn="ctr"/>
                      <a:r>
                        <a:rPr lang="en-IE" sz="900" b="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(74)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60310080"/>
                  </a:ext>
                </a:extLst>
              </a:tr>
              <a:tr h="232129">
                <a:tc>
                  <a:txBody>
                    <a:bodyPr/>
                    <a:lstStyle/>
                    <a:p>
                      <a:pPr algn="ctr"/>
                      <a:endParaRPr lang="en-IE" sz="900" b="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77413659"/>
                  </a:ext>
                </a:extLst>
              </a:tr>
              <a:tr h="232129">
                <a:tc>
                  <a:txBody>
                    <a:bodyPr/>
                    <a:lstStyle/>
                    <a:p>
                      <a:pPr algn="ctr"/>
                      <a:r>
                        <a:rPr lang="en-IE" sz="900" b="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(63)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15020364"/>
                  </a:ext>
                </a:extLst>
              </a:tr>
              <a:tr h="232129">
                <a:tc>
                  <a:txBody>
                    <a:bodyPr/>
                    <a:lstStyle/>
                    <a:p>
                      <a:pPr algn="ctr"/>
                      <a:r>
                        <a:rPr lang="en-IE" sz="900" b="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(65)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3963001"/>
                  </a:ext>
                </a:extLst>
              </a:tr>
              <a:tr h="232129">
                <a:tc>
                  <a:txBody>
                    <a:bodyPr/>
                    <a:lstStyle/>
                    <a:p>
                      <a:pPr algn="ctr"/>
                      <a:endParaRPr lang="en-IE" sz="900" b="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55455437"/>
                  </a:ext>
                </a:extLst>
              </a:tr>
              <a:tr h="232129">
                <a:tc>
                  <a:txBody>
                    <a:bodyPr/>
                    <a:lstStyle/>
                    <a:p>
                      <a:pPr algn="ctr"/>
                      <a:r>
                        <a:rPr lang="en-IE" sz="900" b="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(58)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45872719"/>
                  </a:ext>
                </a:extLst>
              </a:tr>
              <a:tr h="232129">
                <a:tc>
                  <a:txBody>
                    <a:bodyPr/>
                    <a:lstStyle/>
                    <a:p>
                      <a:pPr algn="ctr"/>
                      <a:r>
                        <a:rPr lang="en-IE" sz="900" b="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(61)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98993337"/>
                  </a:ext>
                </a:extLst>
              </a:tr>
              <a:tr h="232129">
                <a:tc>
                  <a:txBody>
                    <a:bodyPr/>
                    <a:lstStyle/>
                    <a:p>
                      <a:pPr algn="ctr"/>
                      <a:endParaRPr lang="en-IE" sz="900" b="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78125272"/>
                  </a:ext>
                </a:extLst>
              </a:tr>
              <a:tr h="232129">
                <a:tc>
                  <a:txBody>
                    <a:bodyPr/>
                    <a:lstStyle/>
                    <a:p>
                      <a:pPr algn="ctr"/>
                      <a:r>
                        <a:rPr lang="en-IE" sz="900" b="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(52)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68677423"/>
                  </a:ext>
                </a:extLst>
              </a:tr>
              <a:tr h="232129">
                <a:tc>
                  <a:txBody>
                    <a:bodyPr/>
                    <a:lstStyle/>
                    <a:p>
                      <a:pPr algn="ctr"/>
                      <a:r>
                        <a:rPr lang="en-IE" sz="900" b="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(56)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25261979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C6E0FD12-25F2-4E07-826B-F31D51BF0F34}"/>
              </a:ext>
            </a:extLst>
          </p:cNvPr>
          <p:cNvSpPr txBox="1"/>
          <p:nvPr/>
        </p:nvSpPr>
        <p:spPr>
          <a:xfrm>
            <a:off x="9135351" y="1068521"/>
            <a:ext cx="1249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Any concern</a:t>
            </a:r>
          </a:p>
        </p:txBody>
      </p:sp>
    </p:spTree>
    <p:extLst>
      <p:ext uri="{BB962C8B-B14F-4D97-AF65-F5344CB8AC3E}">
        <p14:creationId xmlns:p14="http://schemas.microsoft.com/office/powerpoint/2010/main" val="37728425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6B7BB94B-C516-4B59-89DC-B38F7B16F2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28209"/>
              </p:ext>
            </p:extLst>
          </p:nvPr>
        </p:nvGraphicFramePr>
        <p:xfrm>
          <a:off x="515298" y="1185455"/>
          <a:ext cx="9988079" cy="51919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1409">
                  <a:extLst>
                    <a:ext uri="{9D8B030D-6E8A-4147-A177-3AD203B41FA5}">
                      <a16:colId xmlns="" xmlns:a16="http://schemas.microsoft.com/office/drawing/2014/main" val="1955999351"/>
                    </a:ext>
                  </a:extLst>
                </a:gridCol>
                <a:gridCol w="1203810">
                  <a:extLst>
                    <a:ext uri="{9D8B030D-6E8A-4147-A177-3AD203B41FA5}">
                      <a16:colId xmlns="" xmlns:a16="http://schemas.microsoft.com/office/drawing/2014/main" val="4021867249"/>
                    </a:ext>
                  </a:extLst>
                </a:gridCol>
                <a:gridCol w="1203810">
                  <a:extLst>
                    <a:ext uri="{9D8B030D-6E8A-4147-A177-3AD203B41FA5}">
                      <a16:colId xmlns="" xmlns:a16="http://schemas.microsoft.com/office/drawing/2014/main" val="2833491840"/>
                    </a:ext>
                  </a:extLst>
                </a:gridCol>
                <a:gridCol w="1203810">
                  <a:extLst>
                    <a:ext uri="{9D8B030D-6E8A-4147-A177-3AD203B41FA5}">
                      <a16:colId xmlns="" xmlns:a16="http://schemas.microsoft.com/office/drawing/2014/main" val="705951723"/>
                    </a:ext>
                  </a:extLst>
                </a:gridCol>
                <a:gridCol w="1203810">
                  <a:extLst>
                    <a:ext uri="{9D8B030D-6E8A-4147-A177-3AD203B41FA5}">
                      <a16:colId xmlns="" xmlns:a16="http://schemas.microsoft.com/office/drawing/2014/main" val="1509650345"/>
                    </a:ext>
                  </a:extLst>
                </a:gridCol>
                <a:gridCol w="1203810">
                  <a:extLst>
                    <a:ext uri="{9D8B030D-6E8A-4147-A177-3AD203B41FA5}">
                      <a16:colId xmlns="" xmlns:a16="http://schemas.microsoft.com/office/drawing/2014/main" val="3542588076"/>
                    </a:ext>
                  </a:extLst>
                </a:gridCol>
                <a:gridCol w="1203810">
                  <a:extLst>
                    <a:ext uri="{9D8B030D-6E8A-4147-A177-3AD203B41FA5}">
                      <a16:colId xmlns="" xmlns:a16="http://schemas.microsoft.com/office/drawing/2014/main" val="309663288"/>
                    </a:ext>
                  </a:extLst>
                </a:gridCol>
                <a:gridCol w="1203810">
                  <a:extLst>
                    <a:ext uri="{9D8B030D-6E8A-4147-A177-3AD203B41FA5}">
                      <a16:colId xmlns="" xmlns:a16="http://schemas.microsoft.com/office/drawing/2014/main" val="1793897785"/>
                    </a:ext>
                  </a:extLst>
                </a:gridCol>
              </a:tblGrid>
              <a:tr h="369403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IE" sz="1400" i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IE" sz="1200" b="1" i="1" u="none" strike="noStrike">
                          <a:solidFill>
                            <a:schemeClr val="bg1"/>
                          </a:solidFill>
                          <a:effectLst/>
                        </a:rPr>
                        <a:t>Very concerned</a:t>
                      </a:r>
                      <a:endParaRPr lang="en-IE" sz="1400" b="1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E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n-IE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IE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Arts Segmentation</a:t>
                      </a:r>
                      <a:endParaRPr lang="en-IE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2078750"/>
                  </a:ext>
                </a:extLst>
              </a:tr>
              <a:tr h="429319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solidFill>
                            <a:schemeClr val="bg1"/>
                          </a:solidFill>
                          <a:effectLst/>
                        </a:rPr>
                        <a:t>Any Arts Goers</a:t>
                      </a:r>
                      <a:endParaRPr lang="en-IE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solidFill>
                            <a:schemeClr val="bg1"/>
                          </a:solidFill>
                          <a:effectLst/>
                        </a:rPr>
                        <a:t>Occasional</a:t>
                      </a:r>
                      <a:endParaRPr lang="en-IE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solidFill>
                            <a:schemeClr val="bg1"/>
                          </a:solidFill>
                          <a:effectLst/>
                        </a:rPr>
                        <a:t>Regular</a:t>
                      </a:r>
                      <a:endParaRPr lang="en-IE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solidFill>
                            <a:schemeClr val="bg1"/>
                          </a:solidFill>
                          <a:effectLst/>
                        </a:rPr>
                        <a:t>Aficionados</a:t>
                      </a:r>
                      <a:endParaRPr lang="en-IE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solidFill>
                            <a:schemeClr val="bg1"/>
                          </a:solidFill>
                          <a:effectLst/>
                        </a:rPr>
                        <a:t>Films at a cinema ONLY</a:t>
                      </a:r>
                      <a:endParaRPr lang="en-IE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solidFill>
                            <a:schemeClr val="bg1"/>
                          </a:solidFill>
                          <a:effectLst/>
                        </a:rPr>
                        <a:t>None</a:t>
                      </a:r>
                      <a:endParaRPr lang="en-IE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4913745"/>
                  </a:ext>
                </a:extLst>
              </a:tr>
              <a:tr h="180961">
                <a:tc>
                  <a:txBody>
                    <a:bodyPr/>
                    <a:lstStyle/>
                    <a:p>
                      <a:pPr algn="l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Base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1043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805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230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314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261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89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149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84002979"/>
                  </a:ext>
                </a:extLst>
              </a:tr>
              <a:tr h="180961">
                <a:tc>
                  <a:txBody>
                    <a:bodyPr/>
                    <a:lstStyle/>
                    <a:p>
                      <a:pPr algn="l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82" marR="8482" marT="848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61363167"/>
                  </a:ext>
                </a:extLst>
              </a:tr>
              <a:tr h="576402">
                <a:tc>
                  <a:txBody>
                    <a:bodyPr/>
                    <a:lstStyle/>
                    <a:p>
                      <a:pPr algn="l" rtl="0" fontAlgn="t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Music or other performance in a standing </a:t>
                      </a:r>
                      <a:r>
                        <a:rPr lang="en-I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indoor venue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99474925"/>
                  </a:ext>
                </a:extLst>
              </a:tr>
              <a:tr h="575229">
                <a:tc>
                  <a:txBody>
                    <a:bodyPr/>
                    <a:lstStyle/>
                    <a:p>
                      <a:pPr algn="l" rtl="0" fontAlgn="t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Concert Hall/Opera House </a:t>
                      </a:r>
                      <a:r>
                        <a:rPr lang="en-I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(indoors)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1480985"/>
                  </a:ext>
                </a:extLst>
              </a:tr>
              <a:tr h="576402">
                <a:tc>
                  <a:txBody>
                    <a:bodyPr/>
                    <a:lstStyle/>
                    <a:p>
                      <a:pPr algn="l" rtl="0" fontAlgn="t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Theatre, Music, Dance or talk in a seated </a:t>
                      </a:r>
                      <a:r>
                        <a:rPr lang="en-I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indoor venue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75118883"/>
                  </a:ext>
                </a:extLst>
              </a:tr>
              <a:tr h="575229">
                <a:tc>
                  <a:txBody>
                    <a:bodyPr/>
                    <a:lstStyle/>
                    <a:p>
                      <a:pPr algn="l" rtl="0" fontAlgn="t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Multiplex Cinema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96649606"/>
                  </a:ext>
                </a:extLst>
              </a:tr>
              <a:tr h="575229">
                <a:tc>
                  <a:txBody>
                    <a:bodyPr/>
                    <a:lstStyle/>
                    <a:p>
                      <a:pPr algn="l" rtl="0" fontAlgn="t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Art Gallery</a:t>
                      </a:r>
                      <a:r>
                        <a:rPr lang="en-I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(indoors)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0430365"/>
                  </a:ext>
                </a:extLst>
              </a:tr>
              <a:tr h="576402">
                <a:tc>
                  <a:txBody>
                    <a:bodyPr/>
                    <a:lstStyle/>
                    <a:p>
                      <a:pPr algn="l" rtl="0" fontAlgn="t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Music or other performance at an </a:t>
                      </a:r>
                      <a:r>
                        <a:rPr lang="en-I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outdoor venue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5692950"/>
                  </a:ext>
                </a:extLst>
              </a:tr>
              <a:tr h="576402">
                <a:tc>
                  <a:txBody>
                    <a:bodyPr/>
                    <a:lstStyle/>
                    <a:p>
                      <a:pPr algn="l" rtl="0" fontAlgn="t"/>
                      <a:r>
                        <a:rPr lang="en-I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Street arts (e.g. outdoor based performance/ parade/ carnival/ circus)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03613541"/>
                  </a:ext>
                </a:extLst>
              </a:tr>
            </a:tbl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1E362164-DED7-4ED5-9AF3-1AA08B85118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50341" y="737279"/>
            <a:ext cx="5987057" cy="357235"/>
          </a:xfrm>
        </p:spPr>
        <p:txBody>
          <a:bodyPr/>
          <a:lstStyle/>
          <a:p>
            <a:r>
              <a:rPr lang="en-GB" sz="1400"/>
              <a:t>Base: Adults aged 16+ n – 1043</a:t>
            </a:r>
            <a:endParaRPr lang="en-IE" sz="140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0342" y="54310"/>
            <a:ext cx="8580975" cy="408712"/>
          </a:xfrm>
        </p:spPr>
        <p:txBody>
          <a:bodyPr/>
          <a:lstStyle/>
          <a:p>
            <a:r>
              <a:rPr lang="en-IE" sz="2400">
                <a:solidFill>
                  <a:schemeClr val="accent2"/>
                </a:solidFill>
              </a:rPr>
              <a:t>Level of concern with attending arts events/venues: </a:t>
            </a:r>
            <a:br>
              <a:rPr lang="en-IE" sz="2400">
                <a:solidFill>
                  <a:schemeClr val="accent2"/>
                </a:solidFill>
              </a:rPr>
            </a:br>
            <a:r>
              <a:rPr lang="en-IE" sz="2000" i="1">
                <a:solidFill>
                  <a:schemeClr val="accent2"/>
                </a:solidFill>
              </a:rPr>
              <a:t>Very concerned x Arts segmentation</a:t>
            </a:r>
            <a:endParaRPr lang="en-IE" sz="2400" i="1">
              <a:solidFill>
                <a:schemeClr val="accent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BF75B5-20EB-419B-8171-04D3D6BE908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33366" y="7261847"/>
            <a:ext cx="6019620" cy="166982"/>
          </a:xfrm>
        </p:spPr>
        <p:txBody>
          <a:bodyPr/>
          <a:lstStyle/>
          <a:p>
            <a:r>
              <a:rPr lang="en-IE" sz="1000"/>
              <a:t>Q.2 How concerned are you about attending an arts event in the following venues ...</a:t>
            </a:r>
          </a:p>
          <a:p>
            <a:endParaRPr lang="en-IE" sz="1000"/>
          </a:p>
        </p:txBody>
      </p:sp>
      <p:sp>
        <p:nvSpPr>
          <p:cNvPr id="12" name="Parallelogram 11">
            <a:extLst>
              <a:ext uri="{FF2B5EF4-FFF2-40B4-BE49-F238E27FC236}">
                <a16:creationId xmlns="" xmlns:a16="http://schemas.microsoft.com/office/drawing/2014/main" id="{1DE6BFF4-841C-44FA-9DAF-F40F3AADBAC6}"/>
              </a:ext>
            </a:extLst>
          </p:cNvPr>
          <p:cNvSpPr/>
          <p:nvPr/>
        </p:nvSpPr>
        <p:spPr>
          <a:xfrm>
            <a:off x="1286257" y="6604765"/>
            <a:ext cx="8446160" cy="461473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IE" sz="1400" b="1">
                <a:solidFill>
                  <a:schemeClr val="bg1"/>
                </a:solidFill>
                <a:latin typeface="+mn-lt"/>
              </a:rPr>
              <a:t>Aficionados are again typically the most concerned with attending indoor venues.</a:t>
            </a:r>
            <a:endParaRPr lang="en-IE" sz="1400" b="1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7782B228-9E32-4638-AC68-C4704DA1A91E}"/>
              </a:ext>
            </a:extLst>
          </p:cNvPr>
          <p:cNvSpPr/>
          <p:nvPr/>
        </p:nvSpPr>
        <p:spPr>
          <a:xfrm>
            <a:off x="7072511" y="2368973"/>
            <a:ext cx="864096" cy="533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487E8CA7-18FF-449F-B563-4AD101288DB8}"/>
              </a:ext>
            </a:extLst>
          </p:cNvPr>
          <p:cNvSpPr/>
          <p:nvPr/>
        </p:nvSpPr>
        <p:spPr>
          <a:xfrm>
            <a:off x="7072511" y="2939243"/>
            <a:ext cx="864096" cy="533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86DA01BF-AE3C-4386-975E-2E61DC665A22}"/>
              </a:ext>
            </a:extLst>
          </p:cNvPr>
          <p:cNvSpPr/>
          <p:nvPr/>
        </p:nvSpPr>
        <p:spPr>
          <a:xfrm>
            <a:off x="7072511" y="3524783"/>
            <a:ext cx="864096" cy="533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60512012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1E362164-DED7-4ED5-9AF3-1AA08B85118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50341" y="786029"/>
            <a:ext cx="5987057" cy="357235"/>
          </a:xfrm>
        </p:spPr>
        <p:txBody>
          <a:bodyPr/>
          <a:lstStyle/>
          <a:p>
            <a:r>
              <a:rPr lang="en-GB" sz="1400"/>
              <a:t>Base: Adults aged 16+ n – 1043</a:t>
            </a:r>
            <a:endParaRPr lang="en-IE" sz="140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0342" y="37009"/>
            <a:ext cx="8580975" cy="408712"/>
          </a:xfrm>
        </p:spPr>
        <p:txBody>
          <a:bodyPr/>
          <a:lstStyle/>
          <a:p>
            <a:r>
              <a:rPr lang="en-IE" sz="2400">
                <a:solidFill>
                  <a:schemeClr val="accent2"/>
                </a:solidFill>
              </a:rPr>
              <a:t>Level of concern with attending arts events/venues:</a:t>
            </a:r>
            <a:br>
              <a:rPr lang="en-IE" sz="2400">
                <a:solidFill>
                  <a:schemeClr val="accent2"/>
                </a:solidFill>
              </a:rPr>
            </a:br>
            <a:r>
              <a:rPr lang="en-IE" sz="2000" i="1">
                <a:solidFill>
                  <a:schemeClr val="accent2"/>
                </a:solidFill>
              </a:rPr>
              <a:t>Very concerned x demographics</a:t>
            </a:r>
            <a:endParaRPr lang="en-IE" sz="2400" i="1">
              <a:solidFill>
                <a:schemeClr val="accent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BF75B5-20EB-419B-8171-04D3D6BE908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41481" y="7272083"/>
            <a:ext cx="6019620" cy="238990"/>
          </a:xfrm>
        </p:spPr>
        <p:txBody>
          <a:bodyPr/>
          <a:lstStyle/>
          <a:p>
            <a:r>
              <a:rPr lang="en-IE" sz="1000"/>
              <a:t>Q.2 How concerned are you about attending an arts event in the following venues ...</a:t>
            </a:r>
          </a:p>
          <a:p>
            <a:endParaRPr lang="en-IE" sz="1000"/>
          </a:p>
        </p:txBody>
      </p:sp>
      <p:sp>
        <p:nvSpPr>
          <p:cNvPr id="11" name="Parallelogram 10">
            <a:extLst>
              <a:ext uri="{FF2B5EF4-FFF2-40B4-BE49-F238E27FC236}">
                <a16:creationId xmlns="" xmlns:a16="http://schemas.microsoft.com/office/drawing/2014/main" id="{1DE6BFF4-841C-44FA-9DAF-F40F3AADBAC6}"/>
              </a:ext>
            </a:extLst>
          </p:cNvPr>
          <p:cNvSpPr/>
          <p:nvPr/>
        </p:nvSpPr>
        <p:spPr>
          <a:xfrm>
            <a:off x="1275867" y="6449569"/>
            <a:ext cx="8136904" cy="470283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IE" sz="1400" b="1"/>
              <a:t>Levels of concern increase with age, being much lower among those under 24 years.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218673D5-76DC-4017-B689-39EA672DC7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169420"/>
              </p:ext>
            </p:extLst>
          </p:nvPr>
        </p:nvGraphicFramePr>
        <p:xfrm>
          <a:off x="540895" y="1322520"/>
          <a:ext cx="9606848" cy="47748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5406">
                  <a:extLst>
                    <a:ext uri="{9D8B030D-6E8A-4147-A177-3AD203B41FA5}">
                      <a16:colId xmlns="" xmlns:a16="http://schemas.microsoft.com/office/drawing/2014/main" val="847429323"/>
                    </a:ext>
                  </a:extLst>
                </a:gridCol>
                <a:gridCol w="535103">
                  <a:extLst>
                    <a:ext uri="{9D8B030D-6E8A-4147-A177-3AD203B41FA5}">
                      <a16:colId xmlns="" xmlns:a16="http://schemas.microsoft.com/office/drawing/2014/main" val="3664165560"/>
                    </a:ext>
                  </a:extLst>
                </a:gridCol>
                <a:gridCol w="535103">
                  <a:extLst>
                    <a:ext uri="{9D8B030D-6E8A-4147-A177-3AD203B41FA5}">
                      <a16:colId xmlns="" xmlns:a16="http://schemas.microsoft.com/office/drawing/2014/main" val="2166275074"/>
                    </a:ext>
                  </a:extLst>
                </a:gridCol>
                <a:gridCol w="535103">
                  <a:extLst>
                    <a:ext uri="{9D8B030D-6E8A-4147-A177-3AD203B41FA5}">
                      <a16:colId xmlns="" xmlns:a16="http://schemas.microsoft.com/office/drawing/2014/main" val="1978378638"/>
                    </a:ext>
                  </a:extLst>
                </a:gridCol>
                <a:gridCol w="535103">
                  <a:extLst>
                    <a:ext uri="{9D8B030D-6E8A-4147-A177-3AD203B41FA5}">
                      <a16:colId xmlns="" xmlns:a16="http://schemas.microsoft.com/office/drawing/2014/main" val="739882175"/>
                    </a:ext>
                  </a:extLst>
                </a:gridCol>
                <a:gridCol w="535103">
                  <a:extLst>
                    <a:ext uri="{9D8B030D-6E8A-4147-A177-3AD203B41FA5}">
                      <a16:colId xmlns="" xmlns:a16="http://schemas.microsoft.com/office/drawing/2014/main" val="3662408833"/>
                    </a:ext>
                  </a:extLst>
                </a:gridCol>
                <a:gridCol w="535103">
                  <a:extLst>
                    <a:ext uri="{9D8B030D-6E8A-4147-A177-3AD203B41FA5}">
                      <a16:colId xmlns="" xmlns:a16="http://schemas.microsoft.com/office/drawing/2014/main" val="3589136284"/>
                    </a:ext>
                  </a:extLst>
                </a:gridCol>
                <a:gridCol w="535103">
                  <a:extLst>
                    <a:ext uri="{9D8B030D-6E8A-4147-A177-3AD203B41FA5}">
                      <a16:colId xmlns="" xmlns:a16="http://schemas.microsoft.com/office/drawing/2014/main" val="325147193"/>
                    </a:ext>
                  </a:extLst>
                </a:gridCol>
                <a:gridCol w="535103">
                  <a:extLst>
                    <a:ext uri="{9D8B030D-6E8A-4147-A177-3AD203B41FA5}">
                      <a16:colId xmlns="" xmlns:a16="http://schemas.microsoft.com/office/drawing/2014/main" val="2077058418"/>
                    </a:ext>
                  </a:extLst>
                </a:gridCol>
                <a:gridCol w="535103">
                  <a:extLst>
                    <a:ext uri="{9D8B030D-6E8A-4147-A177-3AD203B41FA5}">
                      <a16:colId xmlns="" xmlns:a16="http://schemas.microsoft.com/office/drawing/2014/main" val="1901206412"/>
                    </a:ext>
                  </a:extLst>
                </a:gridCol>
                <a:gridCol w="535103">
                  <a:extLst>
                    <a:ext uri="{9D8B030D-6E8A-4147-A177-3AD203B41FA5}">
                      <a16:colId xmlns="" xmlns:a16="http://schemas.microsoft.com/office/drawing/2014/main" val="4005973194"/>
                    </a:ext>
                  </a:extLst>
                </a:gridCol>
                <a:gridCol w="535103">
                  <a:extLst>
                    <a:ext uri="{9D8B030D-6E8A-4147-A177-3AD203B41FA5}">
                      <a16:colId xmlns="" xmlns:a16="http://schemas.microsoft.com/office/drawing/2014/main" val="968374067"/>
                    </a:ext>
                  </a:extLst>
                </a:gridCol>
                <a:gridCol w="535103">
                  <a:extLst>
                    <a:ext uri="{9D8B030D-6E8A-4147-A177-3AD203B41FA5}">
                      <a16:colId xmlns="" xmlns:a16="http://schemas.microsoft.com/office/drawing/2014/main" val="2933825498"/>
                    </a:ext>
                  </a:extLst>
                </a:gridCol>
                <a:gridCol w="535103">
                  <a:extLst>
                    <a:ext uri="{9D8B030D-6E8A-4147-A177-3AD203B41FA5}">
                      <a16:colId xmlns="" xmlns:a16="http://schemas.microsoft.com/office/drawing/2014/main" val="1592942262"/>
                    </a:ext>
                  </a:extLst>
                </a:gridCol>
                <a:gridCol w="535103">
                  <a:extLst>
                    <a:ext uri="{9D8B030D-6E8A-4147-A177-3AD203B41FA5}">
                      <a16:colId xmlns="" xmlns:a16="http://schemas.microsoft.com/office/drawing/2014/main" val="2610335529"/>
                    </a:ext>
                  </a:extLst>
                </a:gridCol>
              </a:tblGrid>
              <a:tr h="301559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IE" sz="1200" i="1" u="none" strike="noStrike">
                          <a:solidFill>
                            <a:schemeClr val="bg1"/>
                          </a:solidFill>
                          <a:effectLst/>
                        </a:rPr>
                        <a:t> Very Concerned</a:t>
                      </a:r>
                    </a:p>
                    <a:p>
                      <a:pPr algn="l" fontAlgn="t"/>
                      <a:endParaRPr lang="en-IE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E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n-IE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IE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Gender</a:t>
                      </a:r>
                      <a:endParaRPr lang="en-IE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E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Age</a:t>
                      </a:r>
                      <a:endParaRPr lang="en-IE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IE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Social Class</a:t>
                      </a:r>
                      <a:endParaRPr lang="en-IE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IE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Region</a:t>
                      </a:r>
                      <a:endParaRPr lang="en-IE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IE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Area</a:t>
                      </a:r>
                      <a:endParaRPr lang="en-IE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58348725"/>
                  </a:ext>
                </a:extLst>
              </a:tr>
              <a:tr h="377014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solidFill>
                            <a:schemeClr val="bg1"/>
                          </a:solidFill>
                          <a:effectLst/>
                        </a:rPr>
                        <a:t>Male</a:t>
                      </a:r>
                      <a:endParaRPr lang="en-I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solidFill>
                            <a:schemeClr val="bg1"/>
                          </a:solidFill>
                          <a:effectLst/>
                        </a:rPr>
                        <a:t>Female</a:t>
                      </a:r>
                      <a:endParaRPr lang="en-I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solidFill>
                            <a:schemeClr val="bg1"/>
                          </a:solidFill>
                          <a:effectLst/>
                        </a:rPr>
                        <a:t>-24</a:t>
                      </a:r>
                      <a:endParaRPr lang="en-I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solidFill>
                            <a:schemeClr val="bg1"/>
                          </a:solidFill>
                          <a:effectLst/>
                        </a:rPr>
                        <a:t>25-34</a:t>
                      </a:r>
                      <a:endParaRPr lang="en-I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solidFill>
                            <a:schemeClr val="bg1"/>
                          </a:solidFill>
                          <a:effectLst/>
                        </a:rPr>
                        <a:t>35-49</a:t>
                      </a:r>
                      <a:endParaRPr lang="en-I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solidFill>
                            <a:schemeClr val="bg1"/>
                          </a:solidFill>
                          <a:effectLst/>
                        </a:rPr>
                        <a:t>50-64</a:t>
                      </a:r>
                      <a:endParaRPr lang="en-I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solidFill>
                            <a:schemeClr val="bg1"/>
                          </a:solidFill>
                          <a:effectLst/>
                        </a:rPr>
                        <a:t>65+</a:t>
                      </a:r>
                      <a:endParaRPr lang="en-I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solidFill>
                            <a:schemeClr val="bg1"/>
                          </a:solidFill>
                          <a:effectLst/>
                        </a:rPr>
                        <a:t>ABC1F</a:t>
                      </a:r>
                      <a:endParaRPr lang="en-I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solidFill>
                            <a:schemeClr val="bg1"/>
                          </a:solidFill>
                          <a:effectLst/>
                        </a:rPr>
                        <a:t>C2DE</a:t>
                      </a:r>
                      <a:endParaRPr lang="en-I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solidFill>
                            <a:schemeClr val="bg1"/>
                          </a:solidFill>
                          <a:effectLst/>
                        </a:rPr>
                        <a:t>Dublin</a:t>
                      </a:r>
                      <a:endParaRPr lang="en-I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solidFill>
                            <a:schemeClr val="bg1"/>
                          </a:solidFill>
                          <a:effectLst/>
                        </a:rPr>
                        <a:t>Outside Dublin</a:t>
                      </a:r>
                      <a:endParaRPr lang="en-I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solidFill>
                            <a:schemeClr val="bg1"/>
                          </a:solidFill>
                          <a:effectLst/>
                        </a:rPr>
                        <a:t>Urban</a:t>
                      </a:r>
                      <a:endParaRPr lang="en-I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solidFill>
                            <a:schemeClr val="bg1"/>
                          </a:solidFill>
                          <a:effectLst/>
                        </a:rPr>
                        <a:t>Rural</a:t>
                      </a:r>
                      <a:endParaRPr lang="en-IE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30311493"/>
                  </a:ext>
                </a:extLst>
              </a:tr>
              <a:tr h="175913">
                <a:tc>
                  <a:txBody>
                    <a:bodyPr/>
                    <a:lstStyle/>
                    <a:p>
                      <a:pPr algn="l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Base: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1043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512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531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94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179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333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258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179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509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534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325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718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790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253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38378781"/>
                  </a:ext>
                </a:extLst>
              </a:tr>
              <a:tr h="175913">
                <a:tc>
                  <a:txBody>
                    <a:bodyPr/>
                    <a:lstStyle/>
                    <a:p>
                      <a:pPr algn="l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5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702087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algn="l" fontAlgn="t"/>
                      <a:r>
                        <a:rPr lang="en-IE" sz="1100" u="none" strike="noStrike">
                          <a:effectLst/>
                        </a:rPr>
                        <a:t>Music or other performance in a </a:t>
                      </a:r>
                      <a:r>
                        <a:rPr lang="en-IE" sz="1100" b="0" u="none" strike="noStrike">
                          <a:effectLst/>
                        </a:rPr>
                        <a:t>standing</a:t>
                      </a:r>
                      <a:r>
                        <a:rPr lang="en-IE" sz="1100" b="1" u="none" strike="noStrike">
                          <a:effectLst/>
                        </a:rPr>
                        <a:t> indoor venue</a:t>
                      </a:r>
                      <a:endParaRPr lang="en-IE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46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45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47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37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43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46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45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57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53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47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45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43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47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44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50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006060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algn="l" fontAlgn="t"/>
                      <a:r>
                        <a:rPr lang="en-IE" sz="1100" u="none" strike="noStrike">
                          <a:effectLst/>
                        </a:rPr>
                        <a:t>Concert Hall/Opera House (</a:t>
                      </a:r>
                      <a:r>
                        <a:rPr lang="en-IE" sz="1100" b="1" u="none" strike="noStrike">
                          <a:effectLst/>
                        </a:rPr>
                        <a:t>indoors</a:t>
                      </a:r>
                      <a:r>
                        <a:rPr lang="en-IE" sz="1100" u="none" strike="noStrike">
                          <a:effectLst/>
                        </a:rPr>
                        <a:t>)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35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34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36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20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31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37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37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43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34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35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31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36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33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37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57085841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algn="l" fontAlgn="t"/>
                      <a:r>
                        <a:rPr lang="en-IE" sz="1100" u="none" strike="noStrike">
                          <a:effectLst/>
                        </a:rPr>
                        <a:t>Theatre, Music, Dance or talk in a </a:t>
                      </a:r>
                      <a:r>
                        <a:rPr lang="en-IE" sz="1100" b="0" u="none" strike="noStrike">
                          <a:effectLst/>
                        </a:rPr>
                        <a:t>seated</a:t>
                      </a:r>
                      <a:r>
                        <a:rPr lang="en-IE" sz="1100" b="1" u="none" strike="noStrike">
                          <a:effectLst/>
                        </a:rPr>
                        <a:t> indoor venue</a:t>
                      </a:r>
                      <a:endParaRPr lang="en-IE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33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32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34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20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29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35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35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43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33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34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28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35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31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38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13408455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algn="l" fontAlgn="t"/>
                      <a:r>
                        <a:rPr lang="en-IE" sz="1100" u="none" strike="noStrike">
                          <a:effectLst/>
                        </a:rPr>
                        <a:t>Multiplex </a:t>
                      </a:r>
                      <a:r>
                        <a:rPr lang="en-IE" sz="1100" b="1" u="none" strike="noStrike">
                          <a:effectLst/>
                        </a:rPr>
                        <a:t>Cinema</a:t>
                      </a:r>
                      <a:endParaRPr lang="en-IE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31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33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29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21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25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30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33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42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A53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30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31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31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31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30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33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25473708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algn="l" fontAlgn="t"/>
                      <a:r>
                        <a:rPr lang="en-IE" sz="1100" u="none" strike="noStrike">
                          <a:effectLst/>
                        </a:rPr>
                        <a:t>Art Gallery (</a:t>
                      </a:r>
                      <a:r>
                        <a:rPr lang="en-IE" sz="1100" b="1" u="none" strike="noStrike">
                          <a:effectLst/>
                        </a:rPr>
                        <a:t>indoors</a:t>
                      </a:r>
                      <a:r>
                        <a:rPr lang="en-IE" sz="1100" u="none" strike="noStrike">
                          <a:effectLst/>
                        </a:rPr>
                        <a:t>)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25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24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25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16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22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26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25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30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23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26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18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27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23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28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99950444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algn="l" fontAlgn="t"/>
                      <a:r>
                        <a:rPr lang="en-IE" sz="1100" u="none" strike="noStrike">
                          <a:effectLst/>
                        </a:rPr>
                        <a:t>Music or other performance at an </a:t>
                      </a:r>
                      <a:r>
                        <a:rPr lang="en-IE" sz="1100" b="1" u="none" strike="noStrike">
                          <a:effectLst/>
                        </a:rPr>
                        <a:t>outdoor venue</a:t>
                      </a:r>
                      <a:endParaRPr lang="en-IE" sz="11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17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18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16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9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23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18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16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18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17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18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15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18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17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17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83392497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algn="l" fontAlgn="t"/>
                      <a:r>
                        <a:rPr lang="en-IE" sz="1100" u="none" strike="noStrike">
                          <a:effectLst/>
                        </a:rPr>
                        <a:t>Street arts (e.g. </a:t>
                      </a:r>
                      <a:r>
                        <a:rPr lang="en-IE" sz="1100" b="1" u="none" strike="noStrike">
                          <a:effectLst/>
                        </a:rPr>
                        <a:t>outdoor</a:t>
                      </a:r>
                      <a:r>
                        <a:rPr lang="en-IE" sz="1100" u="none" strike="noStrike">
                          <a:effectLst/>
                        </a:rPr>
                        <a:t> based performance/ parade/ carnival/ circus)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15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15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14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9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16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15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16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16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13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16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11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16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14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u="none" strike="noStrike">
                          <a:effectLst/>
                        </a:rPr>
                        <a:t>16</a:t>
                      </a:r>
                      <a:endParaRPr lang="en-IE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02" marR="8002" marT="8002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75713254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="" xmlns:a16="http://schemas.microsoft.com/office/drawing/2014/main" id="{20C218DA-B875-46A0-A324-EA6E921939BC}"/>
              </a:ext>
            </a:extLst>
          </p:cNvPr>
          <p:cNvSpPr/>
          <p:nvPr/>
        </p:nvSpPr>
        <p:spPr>
          <a:xfrm>
            <a:off x="4120183" y="2485281"/>
            <a:ext cx="792088" cy="3816424"/>
          </a:xfrm>
          <a:prstGeom prst="ellipse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A907C986-D435-4B38-A2C9-446102828C52}"/>
              </a:ext>
            </a:extLst>
          </p:cNvPr>
          <p:cNvSpPr/>
          <p:nvPr/>
        </p:nvSpPr>
        <p:spPr>
          <a:xfrm>
            <a:off x="6281160" y="2324056"/>
            <a:ext cx="792088" cy="21774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38469514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="" xmlns:a16="http://schemas.microsoft.com/office/drawing/2014/main" id="{C226F66D-0C7D-4DDD-B857-73260466FF19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71296524"/>
              </p:ext>
            </p:extLst>
          </p:nvPr>
        </p:nvGraphicFramePr>
        <p:xfrm>
          <a:off x="1111574" y="1182199"/>
          <a:ext cx="4448769" cy="5335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1E362164-DED7-4ED5-9AF3-1AA08B85118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05861" y="483671"/>
            <a:ext cx="5987057" cy="357235"/>
          </a:xfrm>
        </p:spPr>
        <p:txBody>
          <a:bodyPr/>
          <a:lstStyle/>
          <a:p>
            <a:r>
              <a:rPr lang="en-GB" sz="1400"/>
              <a:t>Base: Adults aged 16+ n – 1043</a:t>
            </a:r>
            <a:endParaRPr lang="en-IE" sz="140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81789" y="79375"/>
            <a:ext cx="8580975" cy="408712"/>
          </a:xfrm>
        </p:spPr>
        <p:txBody>
          <a:bodyPr/>
          <a:lstStyle/>
          <a:p>
            <a:r>
              <a:rPr lang="en-IE" sz="2400">
                <a:solidFill>
                  <a:schemeClr val="accent2"/>
                </a:solidFill>
              </a:rPr>
              <a:t>What can venues do to encourage attendance?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BF75B5-20EB-419B-8171-04D3D6BE908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63799" y="7289637"/>
            <a:ext cx="7776864" cy="273214"/>
          </a:xfrm>
        </p:spPr>
        <p:txBody>
          <a:bodyPr/>
          <a:lstStyle/>
          <a:p>
            <a:r>
              <a:rPr lang="en-IE" sz="1000"/>
              <a:t>Q.3 When stay-at-home requirements are lifted, to what extent would ... make you more or less likely to visit a venue for a live arts performance?</a:t>
            </a:r>
          </a:p>
          <a:p>
            <a:endParaRPr lang="en-IE" sz="1000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EF1F352-ED25-41D5-B0C3-01E8FD2F5F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845207"/>
              </p:ext>
            </p:extLst>
          </p:nvPr>
        </p:nvGraphicFramePr>
        <p:xfrm>
          <a:off x="4945859" y="1388354"/>
          <a:ext cx="543879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20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80885">
                <a:tc>
                  <a:txBody>
                    <a:bodyPr/>
                    <a:lstStyle/>
                    <a:p>
                      <a:pPr algn="ctr"/>
                      <a:endParaRPr lang="en-IE" sz="120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AC3D7FC-BBB6-4CC0-85D8-B3BE61104BDF}"/>
              </a:ext>
            </a:extLst>
          </p:cNvPr>
          <p:cNvSpPr txBox="1"/>
          <p:nvPr/>
        </p:nvSpPr>
        <p:spPr>
          <a:xfrm>
            <a:off x="3616127" y="675702"/>
            <a:ext cx="5130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600" b="1" i="1">
                <a:solidFill>
                  <a:srgbClr val="002060"/>
                </a:solidFill>
                <a:latin typeface="+mn-lt"/>
              </a:rPr>
              <a:t>More likely to visit a venue for a live arts performance if …</a:t>
            </a:r>
          </a:p>
        </p:txBody>
      </p:sp>
      <p:sp>
        <p:nvSpPr>
          <p:cNvPr id="8" name="Parallelogram 7">
            <a:extLst>
              <a:ext uri="{FF2B5EF4-FFF2-40B4-BE49-F238E27FC236}">
                <a16:creationId xmlns="" xmlns:a16="http://schemas.microsoft.com/office/drawing/2014/main" id="{1DE6BFF4-841C-44FA-9DAF-F40F3AADBAC6}"/>
              </a:ext>
            </a:extLst>
          </p:cNvPr>
          <p:cNvSpPr/>
          <p:nvPr/>
        </p:nvSpPr>
        <p:spPr>
          <a:xfrm>
            <a:off x="971348" y="6607864"/>
            <a:ext cx="8753222" cy="502316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400" b="1"/>
              <a:t>The reassurances provided by limited numbers, face masks and discounts has increased since June; note also the prominence of ‘temperature checks’.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1A9C16CF-8021-4477-9BA5-FEED8F7CBDE1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48617938"/>
              </p:ext>
            </p:extLst>
          </p:nvPr>
        </p:nvGraphicFramePr>
        <p:xfrm>
          <a:off x="6712471" y="1182199"/>
          <a:ext cx="3456384" cy="5335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B2E8A0BE-8063-46EE-802F-3E874854B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201615"/>
              </p:ext>
            </p:extLst>
          </p:nvPr>
        </p:nvGraphicFramePr>
        <p:xfrm>
          <a:off x="447775" y="1621185"/>
          <a:ext cx="2304256" cy="50890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="" xmlns:a16="http://schemas.microsoft.com/office/drawing/2014/main" val="3945273192"/>
                    </a:ext>
                  </a:extLst>
                </a:gridCol>
              </a:tblGrid>
              <a:tr h="588463">
                <a:tc>
                  <a:txBody>
                    <a:bodyPr/>
                    <a:lstStyle/>
                    <a:p>
                      <a:pPr algn="r" fontAlgn="t"/>
                      <a:r>
                        <a:rPr lang="en-IE" sz="900" u="none" strike="noStrike">
                          <a:effectLst/>
                        </a:rPr>
                        <a:t>There was a </a:t>
                      </a:r>
                      <a:r>
                        <a:rPr lang="en-IE" sz="900" b="1" u="none" strike="noStrike">
                          <a:effectLst/>
                        </a:rPr>
                        <a:t>limit on the numbers </a:t>
                      </a:r>
                      <a:r>
                        <a:rPr lang="en-IE" sz="900" u="none" strike="noStrike">
                          <a:effectLst/>
                        </a:rPr>
                        <a:t>attending so the venue is partially full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13630895"/>
                  </a:ext>
                </a:extLst>
              </a:tr>
              <a:tr h="563347">
                <a:tc>
                  <a:txBody>
                    <a:bodyPr/>
                    <a:lstStyle/>
                    <a:p>
                      <a:pPr algn="r" fontAlgn="t"/>
                      <a:r>
                        <a:rPr lang="en-IE" sz="900" u="none" strike="noStrike">
                          <a:effectLst/>
                        </a:rPr>
                        <a:t>All attendees having their </a:t>
                      </a:r>
                      <a:r>
                        <a:rPr lang="en-IE" sz="900" b="1" u="none" strike="noStrike">
                          <a:effectLst/>
                        </a:rPr>
                        <a:t>temperature checked </a:t>
                      </a:r>
                      <a:r>
                        <a:rPr lang="en-IE" sz="900" u="none" strike="noStrike">
                          <a:effectLst/>
                        </a:rPr>
                        <a:t>prior to entering the venue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48211042"/>
                  </a:ext>
                </a:extLst>
              </a:tr>
              <a:tr h="643825">
                <a:tc>
                  <a:txBody>
                    <a:bodyPr/>
                    <a:lstStyle/>
                    <a:p>
                      <a:pPr algn="r" fontAlgn="t"/>
                      <a:r>
                        <a:rPr lang="en-IE" sz="900" u="none" strike="noStrike">
                          <a:effectLst/>
                        </a:rPr>
                        <a:t>Being supplied with </a:t>
                      </a:r>
                      <a:r>
                        <a:rPr lang="en-IE" sz="900" b="1" u="none" strike="noStrike">
                          <a:effectLst/>
                        </a:rPr>
                        <a:t>clinical face masks </a:t>
                      </a:r>
                      <a:r>
                        <a:rPr lang="en-IE" sz="900" u="none" strike="noStrike">
                          <a:effectLst/>
                        </a:rPr>
                        <a:t>prior to entering the venue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9010996"/>
                  </a:ext>
                </a:extLst>
              </a:tr>
              <a:tr h="643825">
                <a:tc>
                  <a:txBody>
                    <a:bodyPr/>
                    <a:lstStyle/>
                    <a:p>
                      <a:pPr algn="r" fontAlgn="t"/>
                      <a:r>
                        <a:rPr lang="en-IE" sz="900" b="1" u="none" strike="noStrike">
                          <a:effectLst/>
                        </a:rPr>
                        <a:t>Ticket prices </a:t>
                      </a:r>
                      <a:r>
                        <a:rPr lang="en-IE" sz="900" u="none" strike="noStrike">
                          <a:effectLst/>
                        </a:rPr>
                        <a:t>were temporarily </a:t>
                      </a:r>
                      <a:r>
                        <a:rPr lang="en-IE" sz="900" b="1" u="none" strike="noStrike">
                          <a:effectLst/>
                        </a:rPr>
                        <a:t>reduced</a:t>
                      </a:r>
                      <a:r>
                        <a:rPr lang="en-IE" sz="900" u="none" strike="noStrike">
                          <a:effectLst/>
                        </a:rPr>
                        <a:t> for a period of time (until the end of the year)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72868983"/>
                  </a:ext>
                </a:extLst>
              </a:tr>
              <a:tr h="656884">
                <a:tc>
                  <a:txBody>
                    <a:bodyPr/>
                    <a:lstStyle/>
                    <a:p>
                      <a:pPr algn="r" fontAlgn="t"/>
                      <a:r>
                        <a:rPr lang="en-IE" sz="900" u="none" strike="noStrike">
                          <a:effectLst/>
                        </a:rPr>
                        <a:t>Being supplied with </a:t>
                      </a:r>
                      <a:r>
                        <a:rPr lang="en-IE" sz="900" b="1" u="none" strike="noStrike">
                          <a:effectLst/>
                        </a:rPr>
                        <a:t>clinical gloves </a:t>
                      </a:r>
                      <a:r>
                        <a:rPr lang="en-IE" sz="900" u="none" strike="noStrike">
                          <a:effectLst/>
                        </a:rPr>
                        <a:t>and </a:t>
                      </a:r>
                      <a:r>
                        <a:rPr lang="en-IE" sz="900" b="1" u="none" strike="noStrike">
                          <a:effectLst/>
                        </a:rPr>
                        <a:t>hand disinfectant</a:t>
                      </a:r>
                      <a:r>
                        <a:rPr lang="en-IE" sz="900" u="none" strike="noStrike">
                          <a:effectLst/>
                        </a:rPr>
                        <a:t> prior to entering the venue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6684296"/>
                  </a:ext>
                </a:extLst>
              </a:tr>
              <a:tr h="482869">
                <a:tc>
                  <a:txBody>
                    <a:bodyPr/>
                    <a:lstStyle/>
                    <a:p>
                      <a:pPr algn="r" fontAlgn="t"/>
                      <a:r>
                        <a:rPr lang="en-IE" sz="900" u="none" strike="noStrike">
                          <a:effectLst/>
                        </a:rPr>
                        <a:t>The </a:t>
                      </a:r>
                      <a:r>
                        <a:rPr lang="en-IE" sz="900" b="1" u="none" strike="noStrike">
                          <a:effectLst/>
                        </a:rPr>
                        <a:t>bar area </a:t>
                      </a:r>
                      <a:r>
                        <a:rPr lang="en-IE" sz="900" u="none" strike="noStrike">
                          <a:effectLst/>
                        </a:rPr>
                        <a:t>remains closed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89348999"/>
                  </a:ext>
                </a:extLst>
              </a:tr>
              <a:tr h="785543">
                <a:tc>
                  <a:txBody>
                    <a:bodyPr/>
                    <a:lstStyle/>
                    <a:p>
                      <a:pPr algn="r" fontAlgn="t"/>
                      <a:r>
                        <a:rPr lang="en-IE" sz="900" u="none" strike="noStrike">
                          <a:effectLst/>
                        </a:rPr>
                        <a:t>You are required to </a:t>
                      </a:r>
                      <a:r>
                        <a:rPr lang="en-IE" sz="900" b="1" u="none" strike="noStrike">
                          <a:effectLst/>
                        </a:rPr>
                        <a:t>sign a waiver </a:t>
                      </a:r>
                      <a:r>
                        <a:rPr lang="en-IE" sz="900" u="none" strike="noStrike">
                          <a:effectLst/>
                        </a:rPr>
                        <a:t>prior to attending, absolving the venue of the risk of you being exposed to, or accidentally exposing others to coronavirus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15680732"/>
                  </a:ext>
                </a:extLst>
              </a:tr>
              <a:tr h="724305">
                <a:tc>
                  <a:txBody>
                    <a:bodyPr/>
                    <a:lstStyle/>
                    <a:p>
                      <a:pPr algn="r" fontAlgn="t"/>
                      <a:r>
                        <a:rPr lang="en-IE" sz="900" b="1" u="none" strike="noStrike">
                          <a:effectLst/>
                        </a:rPr>
                        <a:t>Ticket prices </a:t>
                      </a:r>
                      <a:r>
                        <a:rPr lang="en-IE" sz="900" u="none" strike="noStrike">
                          <a:effectLst/>
                        </a:rPr>
                        <a:t>were temporarily </a:t>
                      </a:r>
                      <a:r>
                        <a:rPr lang="en-IE" sz="900" b="1" u="none" strike="noStrike">
                          <a:effectLst/>
                        </a:rPr>
                        <a:t>increased</a:t>
                      </a:r>
                      <a:r>
                        <a:rPr lang="en-IE" sz="900" u="none" strike="noStrike">
                          <a:effectLst/>
                        </a:rPr>
                        <a:t> for a period of time (until the end of the year)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70465718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="" xmlns:a16="http://schemas.microsoft.com/office/drawing/2014/main" id="{7531E82D-31A2-4153-B203-638B56F11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013036"/>
              </p:ext>
            </p:extLst>
          </p:nvPr>
        </p:nvGraphicFramePr>
        <p:xfrm>
          <a:off x="9376767" y="1388354"/>
          <a:ext cx="543879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20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80885">
                <a:tc>
                  <a:txBody>
                    <a:bodyPr/>
                    <a:lstStyle/>
                    <a:p>
                      <a:pPr algn="ctr"/>
                      <a:endParaRPr lang="en-IE" sz="120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3DF5282-1A1B-44C6-A019-046E684BC8E2}"/>
              </a:ext>
            </a:extLst>
          </p:cNvPr>
          <p:cNvSpPr txBox="1"/>
          <p:nvPr/>
        </p:nvSpPr>
        <p:spPr>
          <a:xfrm>
            <a:off x="2993271" y="1045121"/>
            <a:ext cx="17113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200" b="1" i="1">
                <a:solidFill>
                  <a:srgbClr val="002060"/>
                </a:solidFill>
                <a:latin typeface="+mn-lt"/>
              </a:rPr>
              <a:t>October 2020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34D43E5-B934-4034-8764-DEA50E0D7F05}"/>
              </a:ext>
            </a:extLst>
          </p:cNvPr>
          <p:cNvSpPr txBox="1"/>
          <p:nvPr/>
        </p:nvSpPr>
        <p:spPr>
          <a:xfrm>
            <a:off x="7961059" y="1045121"/>
            <a:ext cx="17113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200" b="1" i="1">
                <a:solidFill>
                  <a:srgbClr val="002060"/>
                </a:solidFill>
                <a:latin typeface="+mn-lt"/>
              </a:rPr>
              <a:t>June 2020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="" xmlns:a16="http://schemas.microsoft.com/office/drawing/2014/main" id="{8B2A46FC-C828-4517-A680-4C9C1CC1E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798355"/>
              </p:ext>
            </p:extLst>
          </p:nvPr>
        </p:nvGraphicFramePr>
        <p:xfrm>
          <a:off x="5560342" y="1570197"/>
          <a:ext cx="2304256" cy="5202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="" xmlns:a16="http://schemas.microsoft.com/office/drawing/2014/main" val="3945273192"/>
                    </a:ext>
                  </a:extLst>
                </a:gridCol>
              </a:tblGrid>
              <a:tr h="616963">
                <a:tc>
                  <a:txBody>
                    <a:bodyPr/>
                    <a:lstStyle/>
                    <a:p>
                      <a:pPr algn="r" fontAlgn="t"/>
                      <a:r>
                        <a:rPr lang="en-IE" sz="900" u="none" strike="noStrike">
                          <a:effectLst/>
                        </a:rPr>
                        <a:t>There was a </a:t>
                      </a:r>
                      <a:r>
                        <a:rPr lang="en-IE" sz="900" b="1" u="none" strike="noStrike">
                          <a:effectLst/>
                        </a:rPr>
                        <a:t>limit on the numbers </a:t>
                      </a:r>
                      <a:r>
                        <a:rPr lang="en-IE" sz="900" u="none" strike="noStrike">
                          <a:effectLst/>
                        </a:rPr>
                        <a:t>attending so the venue is partially full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13630895"/>
                  </a:ext>
                </a:extLst>
              </a:tr>
              <a:tr h="658161">
                <a:tc>
                  <a:txBody>
                    <a:bodyPr/>
                    <a:lstStyle/>
                    <a:p>
                      <a:pPr algn="r" fontAlgn="t"/>
                      <a:r>
                        <a:rPr lang="en-IE" sz="900" u="none" strike="noStrike">
                          <a:effectLst/>
                        </a:rPr>
                        <a:t>All attendees having their </a:t>
                      </a:r>
                      <a:r>
                        <a:rPr lang="en-IE" sz="900" b="1" u="none" strike="noStrike">
                          <a:effectLst/>
                        </a:rPr>
                        <a:t>temperature checked </a:t>
                      </a:r>
                      <a:r>
                        <a:rPr lang="en-IE" sz="900" u="none" strike="noStrike">
                          <a:effectLst/>
                        </a:rPr>
                        <a:t>prior to entering the venue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4821104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r" fontAlgn="t"/>
                      <a:r>
                        <a:rPr lang="en-IE" sz="900" u="none" strike="noStrike">
                          <a:effectLst/>
                        </a:rPr>
                        <a:t>Being supplied with </a:t>
                      </a:r>
                      <a:r>
                        <a:rPr lang="en-IE" sz="900" b="1" u="none" strike="noStrike">
                          <a:effectLst/>
                        </a:rPr>
                        <a:t>clinical face masks </a:t>
                      </a:r>
                      <a:r>
                        <a:rPr lang="en-IE" sz="900" u="none" strike="noStrike">
                          <a:effectLst/>
                        </a:rPr>
                        <a:t>prior to entering the venue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9010996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r" fontAlgn="t"/>
                      <a:r>
                        <a:rPr lang="en-IE" sz="900" b="1" u="none" strike="noStrike">
                          <a:effectLst/>
                        </a:rPr>
                        <a:t>Ticket prices </a:t>
                      </a:r>
                      <a:r>
                        <a:rPr lang="en-IE" sz="900" u="none" strike="noStrike">
                          <a:effectLst/>
                        </a:rPr>
                        <a:t>were temporarily </a:t>
                      </a:r>
                      <a:r>
                        <a:rPr lang="en-IE" sz="900" b="1" u="none" strike="noStrike">
                          <a:effectLst/>
                        </a:rPr>
                        <a:t>reduced</a:t>
                      </a:r>
                      <a:r>
                        <a:rPr lang="en-IE" sz="900" u="none" strike="noStrike">
                          <a:effectLst/>
                        </a:rPr>
                        <a:t> for a period of time (until the end of the year)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7286898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r" fontAlgn="t"/>
                      <a:r>
                        <a:rPr lang="en-IE" sz="900" u="none" strike="noStrike">
                          <a:effectLst/>
                        </a:rPr>
                        <a:t>Being supplied with </a:t>
                      </a:r>
                      <a:r>
                        <a:rPr lang="en-IE" sz="900" b="1" u="none" strike="noStrike">
                          <a:effectLst/>
                        </a:rPr>
                        <a:t>clinical gloves </a:t>
                      </a:r>
                      <a:r>
                        <a:rPr lang="en-IE" sz="900" u="none" strike="noStrike">
                          <a:effectLst/>
                        </a:rPr>
                        <a:t>and </a:t>
                      </a:r>
                      <a:r>
                        <a:rPr lang="en-IE" sz="900" b="1" u="none" strike="noStrike">
                          <a:effectLst/>
                        </a:rPr>
                        <a:t>hand disinfectant</a:t>
                      </a:r>
                      <a:r>
                        <a:rPr lang="en-IE" sz="900" u="none" strike="noStrike">
                          <a:effectLst/>
                        </a:rPr>
                        <a:t> prior to entering the venue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6684296"/>
                  </a:ext>
                </a:extLst>
              </a:tr>
              <a:tr h="506255">
                <a:tc>
                  <a:txBody>
                    <a:bodyPr/>
                    <a:lstStyle/>
                    <a:p>
                      <a:pPr algn="r" fontAlgn="t"/>
                      <a:r>
                        <a:rPr lang="en-IE" sz="900" u="none" strike="noStrike">
                          <a:effectLst/>
                        </a:rPr>
                        <a:t>The </a:t>
                      </a:r>
                      <a:r>
                        <a:rPr lang="en-IE" sz="900" b="1" u="none" strike="noStrike">
                          <a:effectLst/>
                        </a:rPr>
                        <a:t>bar area </a:t>
                      </a:r>
                      <a:r>
                        <a:rPr lang="en-IE" sz="900" u="none" strike="noStrike">
                          <a:effectLst/>
                        </a:rPr>
                        <a:t>remains closed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89348999"/>
                  </a:ext>
                </a:extLst>
              </a:tr>
              <a:tr h="717881">
                <a:tc>
                  <a:txBody>
                    <a:bodyPr/>
                    <a:lstStyle/>
                    <a:p>
                      <a:pPr algn="r" fontAlgn="t"/>
                      <a:r>
                        <a:rPr lang="en-IE" sz="900" u="none" strike="noStrike">
                          <a:effectLst/>
                        </a:rPr>
                        <a:t>You are required to </a:t>
                      </a:r>
                      <a:r>
                        <a:rPr lang="en-IE" sz="900" b="1" u="none" strike="noStrike">
                          <a:effectLst/>
                        </a:rPr>
                        <a:t>sign a waiver </a:t>
                      </a:r>
                      <a:r>
                        <a:rPr lang="en-IE" sz="900" u="none" strike="noStrike">
                          <a:effectLst/>
                        </a:rPr>
                        <a:t>prior to attending, absolving the venue of the risk of you being exposed to, or accidentally exposing others to coronavirus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15680732"/>
                  </a:ext>
                </a:extLst>
              </a:tr>
              <a:tr h="759384">
                <a:tc>
                  <a:txBody>
                    <a:bodyPr/>
                    <a:lstStyle/>
                    <a:p>
                      <a:pPr algn="r" fontAlgn="t"/>
                      <a:r>
                        <a:rPr lang="en-IE" sz="900" b="1" u="none" strike="noStrike">
                          <a:effectLst/>
                        </a:rPr>
                        <a:t>Ticket prices </a:t>
                      </a:r>
                      <a:r>
                        <a:rPr lang="en-IE" sz="900" u="none" strike="noStrike">
                          <a:effectLst/>
                        </a:rPr>
                        <a:t>were temporarily </a:t>
                      </a:r>
                      <a:r>
                        <a:rPr lang="en-IE" sz="900" b="1" u="none" strike="noStrike">
                          <a:effectLst/>
                        </a:rPr>
                        <a:t>increased</a:t>
                      </a:r>
                      <a:r>
                        <a:rPr lang="en-IE" sz="900" u="none" strike="noStrike">
                          <a:effectLst/>
                        </a:rPr>
                        <a:t> for a period of time (until the end of the year)</a:t>
                      </a:r>
                      <a:endParaRPr lang="en-IE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70465718"/>
                  </a:ext>
                </a:extLst>
              </a:tr>
            </a:tbl>
          </a:graphicData>
        </a:graphic>
      </p:graphicFrame>
      <p:sp>
        <p:nvSpPr>
          <p:cNvPr id="16" name="Text Placeholder 1">
            <a:extLst>
              <a:ext uri="{FF2B5EF4-FFF2-40B4-BE49-F238E27FC236}">
                <a16:creationId xmlns="" xmlns:a16="http://schemas.microsoft.com/office/drawing/2014/main" id="{53250FA7-2D08-4588-8020-8F8245BA6102}"/>
              </a:ext>
            </a:extLst>
          </p:cNvPr>
          <p:cNvSpPr txBox="1">
            <a:spLocks/>
          </p:cNvSpPr>
          <p:nvPr/>
        </p:nvSpPr>
        <p:spPr>
          <a:xfrm>
            <a:off x="8096714" y="2197249"/>
            <a:ext cx="543879" cy="357235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79"/>
              </a:spcBef>
              <a:spcAft>
                <a:spcPct val="0"/>
              </a:spcAft>
              <a:buFont typeface="Arial" panose="020B0604020202020204" pitchFamily="34" charset="0"/>
              <a:buNone/>
              <a:defRPr sz="151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9978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3297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6616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19935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3253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572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9891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3210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GB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N/A</a:t>
            </a:r>
            <a:endParaRPr lang="en-IE"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17382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E28975F0-8E4F-45EE-B9EA-4663309259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328979"/>
              </p:ext>
            </p:extLst>
          </p:nvPr>
        </p:nvGraphicFramePr>
        <p:xfrm>
          <a:off x="519783" y="796498"/>
          <a:ext cx="9649072" cy="5404662"/>
        </p:xfrm>
        <a:graphic>
          <a:graphicData uri="http://schemas.openxmlformats.org/drawingml/2006/table">
            <a:tbl>
              <a:tblPr/>
              <a:tblGrid>
                <a:gridCol w="2655295">
                  <a:extLst>
                    <a:ext uri="{9D8B030D-6E8A-4147-A177-3AD203B41FA5}">
                      <a16:colId xmlns="" xmlns:a16="http://schemas.microsoft.com/office/drawing/2014/main" val="1807068958"/>
                    </a:ext>
                  </a:extLst>
                </a:gridCol>
                <a:gridCol w="999111">
                  <a:extLst>
                    <a:ext uri="{9D8B030D-6E8A-4147-A177-3AD203B41FA5}">
                      <a16:colId xmlns="" xmlns:a16="http://schemas.microsoft.com/office/drawing/2014/main" val="4291405726"/>
                    </a:ext>
                  </a:extLst>
                </a:gridCol>
                <a:gridCol w="999111">
                  <a:extLst>
                    <a:ext uri="{9D8B030D-6E8A-4147-A177-3AD203B41FA5}">
                      <a16:colId xmlns="" xmlns:a16="http://schemas.microsoft.com/office/drawing/2014/main" val="2126807746"/>
                    </a:ext>
                  </a:extLst>
                </a:gridCol>
                <a:gridCol w="999111">
                  <a:extLst>
                    <a:ext uri="{9D8B030D-6E8A-4147-A177-3AD203B41FA5}">
                      <a16:colId xmlns="" xmlns:a16="http://schemas.microsoft.com/office/drawing/2014/main" val="3824785792"/>
                    </a:ext>
                  </a:extLst>
                </a:gridCol>
                <a:gridCol w="999111">
                  <a:extLst>
                    <a:ext uri="{9D8B030D-6E8A-4147-A177-3AD203B41FA5}">
                      <a16:colId xmlns="" xmlns:a16="http://schemas.microsoft.com/office/drawing/2014/main" val="274570591"/>
                    </a:ext>
                  </a:extLst>
                </a:gridCol>
                <a:gridCol w="999111">
                  <a:extLst>
                    <a:ext uri="{9D8B030D-6E8A-4147-A177-3AD203B41FA5}">
                      <a16:colId xmlns="" xmlns:a16="http://schemas.microsoft.com/office/drawing/2014/main" val="3361532458"/>
                    </a:ext>
                  </a:extLst>
                </a:gridCol>
                <a:gridCol w="999111">
                  <a:extLst>
                    <a:ext uri="{9D8B030D-6E8A-4147-A177-3AD203B41FA5}">
                      <a16:colId xmlns="" xmlns:a16="http://schemas.microsoft.com/office/drawing/2014/main" val="1840257737"/>
                    </a:ext>
                  </a:extLst>
                </a:gridCol>
                <a:gridCol w="999111">
                  <a:extLst>
                    <a:ext uri="{9D8B030D-6E8A-4147-A177-3AD203B41FA5}">
                      <a16:colId xmlns="" xmlns:a16="http://schemas.microsoft.com/office/drawing/2014/main" val="840684616"/>
                    </a:ext>
                  </a:extLst>
                </a:gridCol>
              </a:tblGrid>
              <a:tr h="202513">
                <a:tc rowSpan="2">
                  <a:txBody>
                    <a:bodyPr/>
                    <a:lstStyle/>
                    <a:p>
                      <a:pPr marL="0" marR="0" lvl="0" indent="0" algn="l" defTabSz="986638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2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IE" sz="12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IE" sz="1200" b="1" i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More likely if…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E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IE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Arts Segmentation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65577458"/>
                  </a:ext>
                </a:extLst>
              </a:tr>
              <a:tr h="366681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Any Arts Goers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Occasional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Regular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Aficionados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Films at a cinema ONLY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None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335274"/>
                  </a:ext>
                </a:extLst>
              </a:tr>
              <a:tr h="169679">
                <a:tc>
                  <a:txBody>
                    <a:bodyPr/>
                    <a:lstStyle/>
                    <a:p>
                      <a:pPr algn="l" fontAlgn="t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Base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1043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805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230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314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261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149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1138780"/>
                  </a:ext>
                </a:extLst>
              </a:tr>
              <a:tr h="169679">
                <a:tc>
                  <a:txBody>
                    <a:bodyPr/>
                    <a:lstStyle/>
                    <a:p>
                      <a:pPr algn="l" fontAlgn="t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666601"/>
                  </a:ext>
                </a:extLst>
              </a:tr>
              <a:tr h="475519">
                <a:tc>
                  <a:txBody>
                    <a:bodyPr/>
                    <a:lstStyle/>
                    <a:p>
                      <a:pPr algn="l" fontAlgn="t"/>
                      <a:r>
                        <a:rPr lang="en-IE" sz="1000" b="0" i="0" u="none" strike="noStrike">
                          <a:effectLst/>
                          <a:latin typeface="+mn-lt"/>
                        </a:rPr>
                        <a:t>There was a </a:t>
                      </a:r>
                      <a:r>
                        <a:rPr lang="en-IE" sz="1000" b="1" i="0" u="none" strike="noStrike">
                          <a:effectLst/>
                          <a:latin typeface="+mn-lt"/>
                        </a:rPr>
                        <a:t>limit on the numbers </a:t>
                      </a:r>
                      <a:r>
                        <a:rPr lang="en-IE" sz="1000" b="0" i="0" u="none" strike="noStrike">
                          <a:effectLst/>
                          <a:latin typeface="+mn-lt"/>
                        </a:rPr>
                        <a:t>attending so the venue is partially full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6B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2413027"/>
                  </a:ext>
                </a:extLst>
              </a:tr>
              <a:tr h="475519">
                <a:tc>
                  <a:txBody>
                    <a:bodyPr/>
                    <a:lstStyle/>
                    <a:p>
                      <a:pPr algn="l" fontAlgn="t"/>
                      <a:r>
                        <a:rPr lang="en-IE" sz="1000" b="0" i="0" u="none" strike="noStrike">
                          <a:effectLst/>
                          <a:latin typeface="+mn-lt"/>
                        </a:rPr>
                        <a:t>All attendees having their </a:t>
                      </a:r>
                      <a:r>
                        <a:rPr lang="en-IE" sz="1000" b="1" i="0" u="none" strike="noStrike">
                          <a:effectLst/>
                          <a:latin typeface="+mn-lt"/>
                        </a:rPr>
                        <a:t>temperature checked </a:t>
                      </a:r>
                      <a:r>
                        <a:rPr lang="en-IE" sz="1000" b="0" i="0" u="none" strike="noStrike">
                          <a:effectLst/>
                          <a:latin typeface="+mn-lt"/>
                        </a:rPr>
                        <a:t>prior to entering the venue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1734717"/>
                  </a:ext>
                </a:extLst>
              </a:tr>
              <a:tr h="475519">
                <a:tc>
                  <a:txBody>
                    <a:bodyPr/>
                    <a:lstStyle/>
                    <a:p>
                      <a:pPr algn="l" fontAlgn="t"/>
                      <a:r>
                        <a:rPr lang="en-IE" sz="1000" b="0" i="0" u="none" strike="noStrike">
                          <a:effectLst/>
                          <a:latin typeface="+mn-lt"/>
                        </a:rPr>
                        <a:t>Being supplied with </a:t>
                      </a:r>
                      <a:r>
                        <a:rPr lang="en-IE" sz="1000" b="1" i="0" u="none" strike="noStrike">
                          <a:effectLst/>
                          <a:latin typeface="+mn-lt"/>
                        </a:rPr>
                        <a:t>clinical</a:t>
                      </a:r>
                      <a:r>
                        <a:rPr lang="en-IE" sz="1000" b="0" i="0" u="none" strike="noStrike">
                          <a:effectLst/>
                          <a:latin typeface="+mn-lt"/>
                        </a:rPr>
                        <a:t> </a:t>
                      </a:r>
                      <a:r>
                        <a:rPr lang="en-IE" sz="1000" b="1" i="0" u="none" strike="noStrike">
                          <a:effectLst/>
                          <a:latin typeface="+mn-lt"/>
                        </a:rPr>
                        <a:t>face masks </a:t>
                      </a:r>
                      <a:r>
                        <a:rPr lang="en-IE" sz="1000" b="0" i="0" u="none" strike="noStrike">
                          <a:effectLst/>
                          <a:latin typeface="+mn-lt"/>
                        </a:rPr>
                        <a:t>prior to entering the venue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86694465"/>
                  </a:ext>
                </a:extLst>
              </a:tr>
              <a:tr h="475519">
                <a:tc>
                  <a:txBody>
                    <a:bodyPr/>
                    <a:lstStyle/>
                    <a:p>
                      <a:pPr algn="l" fontAlgn="t"/>
                      <a:r>
                        <a:rPr lang="en-IE" sz="1000" b="0" i="0" u="none" strike="noStrike">
                          <a:effectLst/>
                          <a:latin typeface="+mn-lt"/>
                        </a:rPr>
                        <a:t>Ticket </a:t>
                      </a:r>
                      <a:r>
                        <a:rPr lang="en-IE" sz="1000" b="1" i="0" u="none" strike="noStrike">
                          <a:effectLst/>
                          <a:latin typeface="+mn-lt"/>
                        </a:rPr>
                        <a:t>prices were temporarily reduced </a:t>
                      </a:r>
                      <a:r>
                        <a:rPr lang="en-IE" sz="1000" b="0" i="0" u="none" strike="noStrike">
                          <a:effectLst/>
                          <a:latin typeface="+mn-lt"/>
                        </a:rPr>
                        <a:t>for a period of time (until the end of the year)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6B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30804141"/>
                  </a:ext>
                </a:extLst>
              </a:tr>
              <a:tr h="475519">
                <a:tc>
                  <a:txBody>
                    <a:bodyPr/>
                    <a:lstStyle/>
                    <a:p>
                      <a:pPr algn="l" fontAlgn="t"/>
                      <a:r>
                        <a:rPr lang="en-IE" sz="1000" b="0" i="0" u="none" strike="noStrike">
                          <a:effectLst/>
                          <a:latin typeface="+mn-lt"/>
                        </a:rPr>
                        <a:t>Being supplied with </a:t>
                      </a:r>
                      <a:r>
                        <a:rPr lang="en-IE" sz="1000" b="1" i="0" u="none" strike="noStrike">
                          <a:effectLst/>
                          <a:latin typeface="+mn-lt"/>
                        </a:rPr>
                        <a:t>clinical gloves and hand disinfectant </a:t>
                      </a:r>
                      <a:r>
                        <a:rPr lang="en-IE" sz="1000" b="0" i="0" u="none" strike="noStrike">
                          <a:effectLst/>
                          <a:latin typeface="+mn-lt"/>
                        </a:rPr>
                        <a:t>prior to entering the venue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58603141"/>
                  </a:ext>
                </a:extLst>
              </a:tr>
              <a:tr h="475519">
                <a:tc>
                  <a:txBody>
                    <a:bodyPr/>
                    <a:lstStyle/>
                    <a:p>
                      <a:pPr algn="l" fontAlgn="t"/>
                      <a:r>
                        <a:rPr lang="en-IE" sz="1050" b="0" i="0" u="none" strike="noStrike">
                          <a:effectLst/>
                          <a:latin typeface="+mn-lt"/>
                        </a:rPr>
                        <a:t>The </a:t>
                      </a:r>
                      <a:r>
                        <a:rPr lang="en-IE" sz="1050" b="1" i="0" u="none" strike="noStrike">
                          <a:effectLst/>
                          <a:latin typeface="+mn-lt"/>
                        </a:rPr>
                        <a:t>bar area remains closed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67407493"/>
                  </a:ext>
                </a:extLst>
              </a:tr>
              <a:tr h="685894">
                <a:tc>
                  <a:txBody>
                    <a:bodyPr/>
                    <a:lstStyle/>
                    <a:p>
                      <a:pPr algn="l" fontAlgn="t"/>
                      <a:r>
                        <a:rPr lang="en-IE" sz="1050" b="0" i="0" u="none" strike="noStrike">
                          <a:effectLst/>
                          <a:latin typeface="+mn-lt"/>
                        </a:rPr>
                        <a:t>You are required to </a:t>
                      </a:r>
                      <a:r>
                        <a:rPr lang="en-IE" sz="1050" b="1" i="0" u="none" strike="noStrike">
                          <a:effectLst/>
                          <a:latin typeface="+mn-lt"/>
                        </a:rPr>
                        <a:t>sign a waiver </a:t>
                      </a:r>
                      <a:r>
                        <a:rPr lang="en-IE" sz="1050" b="0" i="0" u="none" strike="noStrike">
                          <a:effectLst/>
                          <a:latin typeface="+mn-lt"/>
                        </a:rPr>
                        <a:t>prior to attending, absolving the venue of the risk of you being exposed to, or accidentally exposing others to coronavirus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3623282"/>
                  </a:ext>
                </a:extLst>
              </a:tr>
              <a:tr h="481583">
                <a:tc>
                  <a:txBody>
                    <a:bodyPr/>
                    <a:lstStyle/>
                    <a:p>
                      <a:pPr algn="l" fontAlgn="t"/>
                      <a:r>
                        <a:rPr lang="en-IE" sz="1050" b="0" i="0" u="none" strike="noStrike">
                          <a:effectLst/>
                          <a:latin typeface="+mn-lt"/>
                        </a:rPr>
                        <a:t>Ticket </a:t>
                      </a:r>
                      <a:r>
                        <a:rPr lang="en-IE" sz="1050" b="1" i="0" u="none" strike="noStrike">
                          <a:effectLst/>
                          <a:latin typeface="+mn-lt"/>
                        </a:rPr>
                        <a:t>prices were temporarily increased </a:t>
                      </a:r>
                      <a:r>
                        <a:rPr lang="en-IE" sz="1050" b="0" i="0" u="none" strike="noStrike">
                          <a:effectLst/>
                          <a:latin typeface="+mn-lt"/>
                        </a:rPr>
                        <a:t>for a period of time (until the end of the year)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74261161"/>
                  </a:ext>
                </a:extLst>
              </a:tr>
              <a:tr h="475519">
                <a:tc>
                  <a:txBody>
                    <a:bodyPr/>
                    <a:lstStyle/>
                    <a:p>
                      <a:pPr marL="0" marR="0" lvl="0" indent="0" algn="l" defTabSz="986638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50" b="1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Average ‘More Likely’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0" u="none" strike="noStrike"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4780370"/>
                  </a:ext>
                </a:extLst>
              </a:tr>
            </a:tbl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1E362164-DED7-4ED5-9AF3-1AA08B85118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50341" y="430008"/>
            <a:ext cx="5987057" cy="357235"/>
          </a:xfrm>
        </p:spPr>
        <p:txBody>
          <a:bodyPr/>
          <a:lstStyle/>
          <a:p>
            <a:r>
              <a:rPr lang="en-GB"/>
              <a:t>Base: Adults aged 16+ n – 1043</a:t>
            </a:r>
            <a:endParaRPr lang="en-IE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0342" y="99650"/>
            <a:ext cx="8580975" cy="408712"/>
          </a:xfrm>
        </p:spPr>
        <p:txBody>
          <a:bodyPr/>
          <a:lstStyle/>
          <a:p>
            <a:r>
              <a:rPr lang="en-IE">
                <a:solidFill>
                  <a:schemeClr val="accent2"/>
                </a:solidFill>
              </a:rPr>
              <a:t>What can venues do to encourage attendance?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BF75B5-20EB-419B-8171-04D3D6BE908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r>
              <a:rPr lang="en-IE" sz="1000"/>
              <a:t>Q.3 When stay-at-home requirements are lifted, to what extent would ... make you more or less likely to visit a venue for a live arts performance?</a:t>
            </a:r>
          </a:p>
          <a:p>
            <a:endParaRPr lang="en-IE" sz="1000"/>
          </a:p>
        </p:txBody>
      </p:sp>
      <p:sp>
        <p:nvSpPr>
          <p:cNvPr id="7" name="Parallelogram 6">
            <a:extLst>
              <a:ext uri="{FF2B5EF4-FFF2-40B4-BE49-F238E27FC236}">
                <a16:creationId xmlns="" xmlns:a16="http://schemas.microsoft.com/office/drawing/2014/main" id="{1DE6BFF4-841C-44FA-9DAF-F40F3AADBAC6}"/>
              </a:ext>
            </a:extLst>
          </p:cNvPr>
          <p:cNvSpPr/>
          <p:nvPr/>
        </p:nvSpPr>
        <p:spPr>
          <a:xfrm>
            <a:off x="350951" y="6473977"/>
            <a:ext cx="10021556" cy="692235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600" b="1"/>
              <a:t>The positive impact of the initiatives is broadly similar across the various attendee groups; peaking among ‘Regulars’.</a:t>
            </a:r>
            <a:endParaRPr lang="en-IE" sz="1500" b="1"/>
          </a:p>
        </p:txBody>
      </p:sp>
    </p:spTree>
    <p:extLst>
      <p:ext uri="{BB962C8B-B14F-4D97-AF65-F5344CB8AC3E}">
        <p14:creationId xmlns:p14="http://schemas.microsoft.com/office/powerpoint/2010/main" val="2411777628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FD597231-2F51-40DD-B5B2-387268E2C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105942"/>
              </p:ext>
            </p:extLst>
          </p:nvPr>
        </p:nvGraphicFramePr>
        <p:xfrm>
          <a:off x="352184" y="1023379"/>
          <a:ext cx="10021560" cy="54788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2618">
                  <a:extLst>
                    <a:ext uri="{9D8B030D-6E8A-4147-A177-3AD203B41FA5}">
                      <a16:colId xmlns="" xmlns:a16="http://schemas.microsoft.com/office/drawing/2014/main" val="3914463077"/>
                    </a:ext>
                  </a:extLst>
                </a:gridCol>
                <a:gridCol w="506353">
                  <a:extLst>
                    <a:ext uri="{9D8B030D-6E8A-4147-A177-3AD203B41FA5}">
                      <a16:colId xmlns="" xmlns:a16="http://schemas.microsoft.com/office/drawing/2014/main" val="3408489939"/>
                    </a:ext>
                  </a:extLst>
                </a:gridCol>
                <a:gridCol w="506353">
                  <a:extLst>
                    <a:ext uri="{9D8B030D-6E8A-4147-A177-3AD203B41FA5}">
                      <a16:colId xmlns="" xmlns:a16="http://schemas.microsoft.com/office/drawing/2014/main" val="3287067740"/>
                    </a:ext>
                  </a:extLst>
                </a:gridCol>
                <a:gridCol w="506353">
                  <a:extLst>
                    <a:ext uri="{9D8B030D-6E8A-4147-A177-3AD203B41FA5}">
                      <a16:colId xmlns="" xmlns:a16="http://schemas.microsoft.com/office/drawing/2014/main" val="319233439"/>
                    </a:ext>
                  </a:extLst>
                </a:gridCol>
                <a:gridCol w="506353">
                  <a:extLst>
                    <a:ext uri="{9D8B030D-6E8A-4147-A177-3AD203B41FA5}">
                      <a16:colId xmlns="" xmlns:a16="http://schemas.microsoft.com/office/drawing/2014/main" val="2056048885"/>
                    </a:ext>
                  </a:extLst>
                </a:gridCol>
                <a:gridCol w="506353">
                  <a:extLst>
                    <a:ext uri="{9D8B030D-6E8A-4147-A177-3AD203B41FA5}">
                      <a16:colId xmlns="" xmlns:a16="http://schemas.microsoft.com/office/drawing/2014/main" val="1106879728"/>
                    </a:ext>
                  </a:extLst>
                </a:gridCol>
                <a:gridCol w="506353">
                  <a:extLst>
                    <a:ext uri="{9D8B030D-6E8A-4147-A177-3AD203B41FA5}">
                      <a16:colId xmlns="" xmlns:a16="http://schemas.microsoft.com/office/drawing/2014/main" val="2486545522"/>
                    </a:ext>
                  </a:extLst>
                </a:gridCol>
                <a:gridCol w="506353">
                  <a:extLst>
                    <a:ext uri="{9D8B030D-6E8A-4147-A177-3AD203B41FA5}">
                      <a16:colId xmlns="" xmlns:a16="http://schemas.microsoft.com/office/drawing/2014/main" val="3740373178"/>
                    </a:ext>
                  </a:extLst>
                </a:gridCol>
                <a:gridCol w="506353">
                  <a:extLst>
                    <a:ext uri="{9D8B030D-6E8A-4147-A177-3AD203B41FA5}">
                      <a16:colId xmlns="" xmlns:a16="http://schemas.microsoft.com/office/drawing/2014/main" val="3863598692"/>
                    </a:ext>
                  </a:extLst>
                </a:gridCol>
                <a:gridCol w="506353">
                  <a:extLst>
                    <a:ext uri="{9D8B030D-6E8A-4147-A177-3AD203B41FA5}">
                      <a16:colId xmlns="" xmlns:a16="http://schemas.microsoft.com/office/drawing/2014/main" val="2444601754"/>
                    </a:ext>
                  </a:extLst>
                </a:gridCol>
                <a:gridCol w="506353">
                  <a:extLst>
                    <a:ext uri="{9D8B030D-6E8A-4147-A177-3AD203B41FA5}">
                      <a16:colId xmlns="" xmlns:a16="http://schemas.microsoft.com/office/drawing/2014/main" val="1212826665"/>
                    </a:ext>
                  </a:extLst>
                </a:gridCol>
                <a:gridCol w="506353">
                  <a:extLst>
                    <a:ext uri="{9D8B030D-6E8A-4147-A177-3AD203B41FA5}">
                      <a16:colId xmlns="" xmlns:a16="http://schemas.microsoft.com/office/drawing/2014/main" val="1332127193"/>
                    </a:ext>
                  </a:extLst>
                </a:gridCol>
                <a:gridCol w="506353">
                  <a:extLst>
                    <a:ext uri="{9D8B030D-6E8A-4147-A177-3AD203B41FA5}">
                      <a16:colId xmlns="" xmlns:a16="http://schemas.microsoft.com/office/drawing/2014/main" val="4249234215"/>
                    </a:ext>
                  </a:extLst>
                </a:gridCol>
                <a:gridCol w="506353">
                  <a:extLst>
                    <a:ext uri="{9D8B030D-6E8A-4147-A177-3AD203B41FA5}">
                      <a16:colId xmlns="" xmlns:a16="http://schemas.microsoft.com/office/drawing/2014/main" val="351949821"/>
                    </a:ext>
                  </a:extLst>
                </a:gridCol>
                <a:gridCol w="506353">
                  <a:extLst>
                    <a:ext uri="{9D8B030D-6E8A-4147-A177-3AD203B41FA5}">
                      <a16:colId xmlns="" xmlns:a16="http://schemas.microsoft.com/office/drawing/2014/main" val="262474778"/>
                    </a:ext>
                  </a:extLst>
                </a:gridCol>
              </a:tblGrid>
              <a:tr h="251796">
                <a:tc rowSpan="2">
                  <a:txBody>
                    <a:bodyPr/>
                    <a:lstStyle/>
                    <a:p>
                      <a:pPr marL="0" marR="0" lvl="0" indent="0" algn="l" defTabSz="986638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IE" sz="1100" b="1" i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More likely if…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E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n-IE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IE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Gender</a:t>
                      </a:r>
                      <a:endParaRPr lang="en-IE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E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Age</a:t>
                      </a:r>
                      <a:endParaRPr lang="en-IE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IE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Social Class</a:t>
                      </a:r>
                      <a:endParaRPr lang="en-IE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IE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Region</a:t>
                      </a:r>
                      <a:endParaRPr lang="en-IE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IE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Area</a:t>
                      </a:r>
                      <a:endParaRPr lang="en-IE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31882730"/>
                  </a:ext>
                </a:extLst>
              </a:tr>
              <a:tr h="495136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Male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Female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-24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25-34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35-49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50-64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65+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ABC1F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C2DE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Dublin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Outside Dublin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Urban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50" u="none" strike="noStrike">
                          <a:solidFill>
                            <a:schemeClr val="bg1"/>
                          </a:solidFill>
                          <a:effectLst/>
                        </a:rPr>
                        <a:t>Rural</a:t>
                      </a:r>
                      <a:endParaRPr lang="en-IE" sz="105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80856852"/>
                  </a:ext>
                </a:extLst>
              </a:tr>
              <a:tr h="168370">
                <a:tc>
                  <a:txBody>
                    <a:bodyPr/>
                    <a:lstStyle/>
                    <a:p>
                      <a:pPr algn="l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Base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1043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512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531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94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179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333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258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179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509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534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325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718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790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253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76679865"/>
                  </a:ext>
                </a:extLst>
              </a:tr>
              <a:tr h="168370">
                <a:tc>
                  <a:txBody>
                    <a:bodyPr/>
                    <a:lstStyle/>
                    <a:p>
                      <a:pPr algn="l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IE" sz="1000" b="0" i="1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86560237"/>
                  </a:ext>
                </a:extLst>
              </a:tr>
              <a:tr h="474504">
                <a:tc>
                  <a:txBody>
                    <a:bodyPr/>
                    <a:lstStyle/>
                    <a:p>
                      <a:pPr algn="l" fontAlgn="t"/>
                      <a:r>
                        <a:rPr lang="en-IE" sz="1000" u="none" strike="noStrike">
                          <a:effectLst/>
                        </a:rPr>
                        <a:t>There was a </a:t>
                      </a:r>
                      <a:r>
                        <a:rPr lang="en-IE" sz="1000" b="1" u="none" strike="noStrike">
                          <a:effectLst/>
                        </a:rPr>
                        <a:t>limit on the numbers </a:t>
                      </a:r>
                      <a:r>
                        <a:rPr lang="en-IE" sz="1000" u="none" strike="noStrike">
                          <a:effectLst/>
                        </a:rPr>
                        <a:t>attending so the venue is partially full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67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66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69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61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72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69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66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67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71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64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72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65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67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67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34049497"/>
                  </a:ext>
                </a:extLst>
              </a:tr>
              <a:tr h="474504">
                <a:tc>
                  <a:txBody>
                    <a:bodyPr/>
                    <a:lstStyle/>
                    <a:p>
                      <a:pPr algn="l" fontAlgn="t"/>
                      <a:r>
                        <a:rPr lang="en-IE" sz="1000" u="none" strike="noStrike">
                          <a:effectLst/>
                        </a:rPr>
                        <a:t>All attendees having their </a:t>
                      </a:r>
                      <a:r>
                        <a:rPr lang="en-IE" sz="1000" b="1" u="none" strike="noStrike">
                          <a:effectLst/>
                        </a:rPr>
                        <a:t>temperature checked </a:t>
                      </a:r>
                      <a:r>
                        <a:rPr lang="en-IE" sz="1000" u="none" strike="noStrike">
                          <a:effectLst/>
                        </a:rPr>
                        <a:t>prior to entering the venue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56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55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57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60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55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54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54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60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58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54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58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55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57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54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86068799"/>
                  </a:ext>
                </a:extLst>
              </a:tr>
              <a:tr h="474504">
                <a:tc>
                  <a:txBody>
                    <a:bodyPr/>
                    <a:lstStyle/>
                    <a:p>
                      <a:pPr algn="l" fontAlgn="t"/>
                      <a:r>
                        <a:rPr lang="en-IE" sz="1000" u="none" strike="noStrike">
                          <a:effectLst/>
                        </a:rPr>
                        <a:t>Being supplied with clinical </a:t>
                      </a:r>
                      <a:r>
                        <a:rPr lang="en-IE" sz="1000" b="1" u="none" strike="noStrike">
                          <a:effectLst/>
                        </a:rPr>
                        <a:t>face masks </a:t>
                      </a:r>
                      <a:r>
                        <a:rPr lang="en-IE" sz="1000" u="none" strike="noStrike">
                          <a:effectLst/>
                        </a:rPr>
                        <a:t>prior to entering the venue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50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49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50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49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54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47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49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52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52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47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53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49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50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49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40993039"/>
                  </a:ext>
                </a:extLst>
              </a:tr>
              <a:tr h="474504">
                <a:tc>
                  <a:txBody>
                    <a:bodyPr/>
                    <a:lstStyle/>
                    <a:p>
                      <a:pPr algn="l" fontAlgn="t"/>
                      <a:r>
                        <a:rPr lang="en-IE" sz="1000" u="none" strike="noStrike">
                          <a:effectLst/>
                        </a:rPr>
                        <a:t>Ticket </a:t>
                      </a:r>
                      <a:r>
                        <a:rPr lang="en-IE" sz="1000" b="1" u="none" strike="noStrike">
                          <a:effectLst/>
                        </a:rPr>
                        <a:t>prices were temporarily reduced </a:t>
                      </a:r>
                      <a:r>
                        <a:rPr lang="en-IE" sz="1000" u="none" strike="noStrike">
                          <a:effectLst/>
                        </a:rPr>
                        <a:t>for a period of time (until the end of the year)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43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45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41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49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49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48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38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30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47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39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48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41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46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38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68829318"/>
                  </a:ext>
                </a:extLst>
              </a:tr>
              <a:tr h="474504">
                <a:tc>
                  <a:txBody>
                    <a:bodyPr/>
                    <a:lstStyle/>
                    <a:p>
                      <a:pPr algn="l" fontAlgn="t"/>
                      <a:r>
                        <a:rPr lang="en-IE" sz="1000" u="none" strike="noStrike">
                          <a:effectLst/>
                        </a:rPr>
                        <a:t>Being supplied with </a:t>
                      </a:r>
                      <a:r>
                        <a:rPr lang="en-IE" sz="1000" b="1" u="none" strike="noStrike">
                          <a:effectLst/>
                        </a:rPr>
                        <a:t>clinical gloves and hand disinfectant</a:t>
                      </a:r>
                      <a:r>
                        <a:rPr lang="en-IE" sz="1000" u="none" strike="noStrike">
                          <a:effectLst/>
                        </a:rPr>
                        <a:t> prior to entering the venue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42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41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43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43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44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39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43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44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41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43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47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40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43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40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79596167"/>
                  </a:ext>
                </a:extLst>
              </a:tr>
              <a:tr h="474504">
                <a:tc>
                  <a:txBody>
                    <a:bodyPr/>
                    <a:lstStyle/>
                    <a:p>
                      <a:pPr algn="l" fontAlgn="t"/>
                      <a:r>
                        <a:rPr lang="en-IE" sz="1000" u="none" strike="noStrike">
                          <a:effectLst/>
                        </a:rPr>
                        <a:t>The </a:t>
                      </a:r>
                      <a:r>
                        <a:rPr lang="en-IE" sz="1000" b="1" u="none" strike="noStrike">
                          <a:effectLst/>
                        </a:rPr>
                        <a:t>bar area remains closed</a:t>
                      </a:r>
                      <a:endParaRPr lang="en-IE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35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31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38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25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32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32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38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47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32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37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34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35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33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39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64009169"/>
                  </a:ext>
                </a:extLst>
              </a:tr>
              <a:tr h="599108">
                <a:tc>
                  <a:txBody>
                    <a:bodyPr/>
                    <a:lstStyle/>
                    <a:p>
                      <a:pPr algn="l" fontAlgn="t"/>
                      <a:r>
                        <a:rPr lang="en-IE" sz="1000" u="none" strike="noStrike">
                          <a:effectLst/>
                        </a:rPr>
                        <a:t>You are required to </a:t>
                      </a:r>
                      <a:r>
                        <a:rPr lang="en-IE" sz="1000" b="1" u="none" strike="noStrike">
                          <a:effectLst/>
                        </a:rPr>
                        <a:t>sign a waiver </a:t>
                      </a:r>
                      <a:r>
                        <a:rPr lang="en-IE" sz="1000" u="none" strike="noStrike">
                          <a:effectLst/>
                        </a:rPr>
                        <a:t>prior to attending, absolving the venue of the risk of you being exposed to, or accidentally exposing others to coronavirus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16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16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16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22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21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14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15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11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18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13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17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15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16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15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63891185"/>
                  </a:ext>
                </a:extLst>
              </a:tr>
              <a:tr h="474504">
                <a:tc>
                  <a:txBody>
                    <a:bodyPr/>
                    <a:lstStyle/>
                    <a:p>
                      <a:pPr algn="l" fontAlgn="t"/>
                      <a:r>
                        <a:rPr lang="en-IE" sz="1000" u="none" strike="noStrike">
                          <a:effectLst/>
                        </a:rPr>
                        <a:t>Ticket pric</a:t>
                      </a:r>
                      <a:r>
                        <a:rPr lang="en-IE" sz="1000" b="1" u="none" strike="noStrike">
                          <a:effectLst/>
                        </a:rPr>
                        <a:t>es were temporarily increased</a:t>
                      </a:r>
                      <a:r>
                        <a:rPr lang="en-IE" sz="1000" u="none" strike="noStrike">
                          <a:effectLst/>
                        </a:rPr>
                        <a:t> for a period of time (until the end of the year)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7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7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8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5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7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10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7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6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7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8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8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7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7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u="none" strike="noStrike">
                          <a:effectLst/>
                        </a:rPr>
                        <a:t>8</a:t>
                      </a:r>
                      <a:endParaRPr lang="en-I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24912081"/>
                  </a:ext>
                </a:extLst>
              </a:tr>
              <a:tr h="474504">
                <a:tc>
                  <a:txBody>
                    <a:bodyPr/>
                    <a:lstStyle/>
                    <a:p>
                      <a:pPr algn="l" fontAlgn="t"/>
                      <a:r>
                        <a:rPr lang="en-IE" sz="1000" b="1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Average ‘More Likely’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1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1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1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1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1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1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1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1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1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1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1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1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1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1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5116" marR="5116" marT="5116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1350012"/>
                  </a:ext>
                </a:extLst>
              </a:tr>
            </a:tbl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1E362164-DED7-4ED5-9AF3-1AA08B85118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31751" y="494266"/>
            <a:ext cx="5987057" cy="357235"/>
          </a:xfrm>
        </p:spPr>
        <p:txBody>
          <a:bodyPr/>
          <a:lstStyle/>
          <a:p>
            <a:r>
              <a:rPr lang="en-GB" sz="1400"/>
              <a:t>Base: Adults aged 16+ n – 1043</a:t>
            </a:r>
            <a:endParaRPr lang="en-IE" sz="140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0342" y="132353"/>
            <a:ext cx="8580975" cy="408712"/>
          </a:xfrm>
        </p:spPr>
        <p:txBody>
          <a:bodyPr/>
          <a:lstStyle/>
          <a:p>
            <a:r>
              <a:rPr lang="en-IE" sz="2400">
                <a:solidFill>
                  <a:schemeClr val="accent2"/>
                </a:solidFill>
              </a:rPr>
              <a:t>What can venues do to encourage attendance?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BF75B5-20EB-419B-8171-04D3D6BE908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r>
              <a:rPr lang="en-IE" sz="1000"/>
              <a:t>Q.3 When stay-at-home requirements are lifted, to what extent would ... make you more or less likely to visit a venue for a live arts performance?</a:t>
            </a:r>
          </a:p>
          <a:p>
            <a:endParaRPr lang="en-IE" sz="1000"/>
          </a:p>
        </p:txBody>
      </p:sp>
      <p:sp>
        <p:nvSpPr>
          <p:cNvPr id="7" name="Parallelogram 6">
            <a:extLst>
              <a:ext uri="{FF2B5EF4-FFF2-40B4-BE49-F238E27FC236}">
                <a16:creationId xmlns="" xmlns:a16="http://schemas.microsoft.com/office/drawing/2014/main" id="{1DE6BFF4-841C-44FA-9DAF-F40F3AADBAC6}"/>
              </a:ext>
            </a:extLst>
          </p:cNvPr>
          <p:cNvSpPr/>
          <p:nvPr/>
        </p:nvSpPr>
        <p:spPr>
          <a:xfrm>
            <a:off x="789067" y="6674069"/>
            <a:ext cx="9110505" cy="486245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400" b="1"/>
              <a:t>The positive impact of the initiatives is also broadly comparable by key demographics. Temporary discounting most effective with younger age groups.</a:t>
            </a:r>
          </a:p>
        </p:txBody>
      </p:sp>
    </p:spTree>
    <p:extLst>
      <p:ext uri="{BB962C8B-B14F-4D97-AF65-F5344CB8AC3E}">
        <p14:creationId xmlns:p14="http://schemas.microsoft.com/office/powerpoint/2010/main" val="88330745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4DD7BDE8-9C4F-4AE0-A621-7A17E5EFC2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736" r="3736"/>
          <a:stretch/>
        </p:blipFill>
        <p:spPr>
          <a:xfrm>
            <a:off x="0" y="0"/>
            <a:ext cx="10688638" cy="7782651"/>
          </a:xfrm>
        </p:spPr>
      </p:pic>
      <p:sp>
        <p:nvSpPr>
          <p:cNvPr id="9" name="Picture Placeholder 13">
            <a:extLst>
              <a:ext uri="{FF2B5EF4-FFF2-40B4-BE49-F238E27FC236}">
                <a16:creationId xmlns="" xmlns:a16="http://schemas.microsoft.com/office/drawing/2014/main" id="{8BA0B7CD-C33D-4324-9484-CA7FDC7F95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058449"/>
            <a:ext cx="10688638" cy="1422890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</p:spPr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111" y="6510370"/>
            <a:ext cx="5947418" cy="519048"/>
          </a:xfrm>
        </p:spPr>
        <p:txBody>
          <a:bodyPr anchor="ctr"/>
          <a:lstStyle/>
          <a:p>
            <a:r>
              <a:rPr lang="en-US" sz="3453">
                <a:solidFill>
                  <a:srgbClr val="FED402"/>
                </a:solidFill>
              </a:rPr>
              <a:t>Online Arts Engagement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2528419744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="" xmlns:a16="http://schemas.microsoft.com/office/drawing/2014/main" id="{34118590-133E-40CE-97C6-2B95808A4081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9781038"/>
              </p:ext>
            </p:extLst>
          </p:nvPr>
        </p:nvGraphicFramePr>
        <p:xfrm>
          <a:off x="3051517" y="1582403"/>
          <a:ext cx="2611321" cy="3679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1E362164-DED7-4ED5-9AF3-1AA08B85118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52475" y="494261"/>
            <a:ext cx="5987057" cy="357235"/>
          </a:xfrm>
        </p:spPr>
        <p:txBody>
          <a:bodyPr/>
          <a:lstStyle/>
          <a:p>
            <a:r>
              <a:rPr lang="en-GB" sz="1400"/>
              <a:t>Base: Adults aged 16+ n – 1043</a:t>
            </a:r>
            <a:endParaRPr lang="en-IE" sz="140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122" y="105586"/>
            <a:ext cx="8580975" cy="408712"/>
          </a:xfrm>
        </p:spPr>
        <p:txBody>
          <a:bodyPr/>
          <a:lstStyle/>
          <a:p>
            <a:r>
              <a:rPr lang="en-IE" sz="2400">
                <a:solidFill>
                  <a:schemeClr val="accent2"/>
                </a:solidFill>
              </a:rPr>
              <a:t>Arts Engagement Online: During COVID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4F925183-AA4F-4EBA-8AE9-01BFFB0E821E}"/>
              </a:ext>
            </a:extLst>
          </p:cNvPr>
          <p:cNvSpPr txBox="1">
            <a:spLocks/>
          </p:cNvSpPr>
          <p:nvPr/>
        </p:nvSpPr>
        <p:spPr>
          <a:xfrm>
            <a:off x="3649868" y="6013688"/>
            <a:ext cx="4530830" cy="314517"/>
          </a:xfrm>
          <a:prstGeom prst="rect">
            <a:avLst/>
          </a:prstGeom>
        </p:spPr>
        <p:txBody>
          <a:bodyPr anchor="b"/>
          <a:lstStyle>
            <a:lvl1pPr marL="0" indent="0" algn="l" rtl="0" fontAlgn="base">
              <a:lnSpc>
                <a:spcPct val="90000"/>
              </a:lnSpc>
              <a:spcBef>
                <a:spcPts val="1079"/>
              </a:spcBef>
              <a:spcAft>
                <a:spcPct val="0"/>
              </a:spcAft>
              <a:buFont typeface="Arial" panose="020B0604020202020204" pitchFamily="34" charset="0"/>
              <a:buNone/>
              <a:defRPr sz="1079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9978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3297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6616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19935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3253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572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9891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3210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IE"/>
              <a:t>Q.4b And since the Irish government implemented physical distancing measures in response to the </a:t>
            </a:r>
            <a:r>
              <a:rPr lang="en-IE" err="1"/>
              <a:t>Covid</a:t>
            </a:r>
            <a:r>
              <a:rPr lang="en-IE"/>
              <a:t> 19 virus, have you done either of the following online/ on the internet?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="" xmlns:a16="http://schemas.microsoft.com/office/drawing/2014/main" id="{911D0171-120A-4CD8-B428-6A2153AC5D46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17570997"/>
              </p:ext>
            </p:extLst>
          </p:nvPr>
        </p:nvGraphicFramePr>
        <p:xfrm>
          <a:off x="4899018" y="1582403"/>
          <a:ext cx="2611321" cy="3679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="" xmlns:a16="http://schemas.microsoft.com/office/drawing/2014/main" id="{E19C143A-1EBA-40E0-978E-3330280813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629921"/>
              </p:ext>
            </p:extLst>
          </p:nvPr>
        </p:nvGraphicFramePr>
        <p:xfrm>
          <a:off x="7011957" y="1883014"/>
          <a:ext cx="543879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20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80885">
                <a:tc>
                  <a:txBody>
                    <a:bodyPr/>
                    <a:lstStyle/>
                    <a:p>
                      <a:pPr algn="ctr"/>
                      <a:endParaRPr lang="en-IE" sz="120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8E1DF0F-82FB-464D-8040-7A12A97F4967}"/>
              </a:ext>
            </a:extLst>
          </p:cNvPr>
          <p:cNvSpPr/>
          <p:nvPr/>
        </p:nvSpPr>
        <p:spPr>
          <a:xfrm>
            <a:off x="2319984" y="1007074"/>
            <a:ext cx="6120680" cy="5400600"/>
          </a:xfrm>
          <a:prstGeom prst="rect">
            <a:avLst/>
          </a:prstGeom>
          <a:noFill/>
          <a:ln w="38100">
            <a:solidFill>
              <a:srgbClr val="FED4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IE" b="1">
                <a:solidFill>
                  <a:schemeClr val="tx1">
                    <a:lumMod val="75000"/>
                    <a:lumOff val="25000"/>
                  </a:schemeClr>
                </a:solidFill>
              </a:rPr>
              <a:t>During COVID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="" xmlns:a16="http://schemas.microsoft.com/office/drawing/2014/main" id="{1DE6BFF4-841C-44FA-9DAF-F40F3AADBAC6}"/>
              </a:ext>
            </a:extLst>
          </p:cNvPr>
          <p:cNvSpPr/>
          <p:nvPr/>
        </p:nvSpPr>
        <p:spPr>
          <a:xfrm>
            <a:off x="369545" y="6563252"/>
            <a:ext cx="10159350" cy="432048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400" b="1"/>
              <a:t>Engagement with the Arts online continues to rise, being 36% of all adults in October.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FECD42E6-88A1-4E4F-84F4-D548EEE53C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646255"/>
              </p:ext>
            </p:extLst>
          </p:nvPr>
        </p:nvGraphicFramePr>
        <p:xfrm>
          <a:off x="2874038" y="2109459"/>
          <a:ext cx="1236170" cy="29047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6170">
                  <a:extLst>
                    <a:ext uri="{9D8B030D-6E8A-4147-A177-3AD203B41FA5}">
                      <a16:colId xmlns="" xmlns:a16="http://schemas.microsoft.com/office/drawing/2014/main" val="704605915"/>
                    </a:ext>
                  </a:extLst>
                </a:gridCol>
              </a:tblGrid>
              <a:tr h="744547">
                <a:tc>
                  <a:txBody>
                    <a:bodyPr/>
                    <a:lstStyle/>
                    <a:p>
                      <a:pPr algn="r" fontAlgn="t"/>
                      <a:r>
                        <a:rPr lang="en-IE" sz="1000" u="none" strike="noStrike">
                          <a:effectLst/>
                        </a:rPr>
                        <a:t>ANY</a:t>
                      </a:r>
                      <a:endParaRPr lang="en-I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27209368"/>
                  </a:ext>
                </a:extLst>
              </a:tr>
              <a:tr h="869373">
                <a:tc>
                  <a:txBody>
                    <a:bodyPr/>
                    <a:lstStyle/>
                    <a:p>
                      <a:pPr algn="r" fontAlgn="t"/>
                      <a:r>
                        <a:rPr lang="en-IE" sz="1000" u="none" strike="noStrike">
                          <a:effectLst/>
                        </a:rPr>
                        <a:t>Watched a play, concert, opera or other artistic output online</a:t>
                      </a:r>
                      <a:endParaRPr lang="en-I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71900080"/>
                  </a:ext>
                </a:extLst>
              </a:tr>
              <a:tr h="1002835">
                <a:tc>
                  <a:txBody>
                    <a:bodyPr/>
                    <a:lstStyle/>
                    <a:p>
                      <a:pPr algn="r" fontAlgn="t"/>
                      <a:r>
                        <a:rPr lang="en-IE" sz="1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Participated in an online arts class/ group /tutorial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9746668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r" fontAlgn="t"/>
                      <a:r>
                        <a:rPr lang="en-IE" sz="1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Any Pre-COVID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87833834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="" xmlns:a16="http://schemas.microsoft.com/office/drawing/2014/main" id="{424D80EB-7CB1-45B4-9E72-71C00F774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228336"/>
              </p:ext>
            </p:extLst>
          </p:nvPr>
        </p:nvGraphicFramePr>
        <p:xfrm>
          <a:off x="5257056" y="1883014"/>
          <a:ext cx="543879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20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3989">
                <a:tc>
                  <a:txBody>
                    <a:bodyPr/>
                    <a:lstStyle/>
                    <a:p>
                      <a:pPr algn="ctr"/>
                      <a:endParaRPr lang="en-IE" sz="120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34819F5-1C26-4E58-8CFD-FACA3004CCD3}"/>
              </a:ext>
            </a:extLst>
          </p:cNvPr>
          <p:cNvSpPr txBox="1"/>
          <p:nvPr/>
        </p:nvSpPr>
        <p:spPr>
          <a:xfrm>
            <a:off x="4319855" y="1584284"/>
            <a:ext cx="10026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050" b="1" i="1">
                <a:solidFill>
                  <a:srgbClr val="002060"/>
                </a:solidFill>
                <a:latin typeface="+mn-lt"/>
              </a:rPr>
              <a:t>October 2020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FE66AC9-3CFE-4E02-B8E4-460512CE0134}"/>
              </a:ext>
            </a:extLst>
          </p:cNvPr>
          <p:cNvSpPr txBox="1"/>
          <p:nvPr/>
        </p:nvSpPr>
        <p:spPr>
          <a:xfrm>
            <a:off x="6354062" y="1584284"/>
            <a:ext cx="75925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050" b="1" i="1">
                <a:solidFill>
                  <a:srgbClr val="002060"/>
                </a:solidFill>
                <a:latin typeface="+mn-lt"/>
              </a:rPr>
              <a:t>June 2020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F9FB12D3-05FA-43B8-8D20-65740CC090D9}"/>
              </a:ext>
            </a:extLst>
          </p:cNvPr>
          <p:cNvSpPr/>
          <p:nvPr/>
        </p:nvSpPr>
        <p:spPr>
          <a:xfrm>
            <a:off x="5142707" y="2071508"/>
            <a:ext cx="772576" cy="2559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69000237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287D8344-1841-485B-9BEB-21AE99C0B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0"/>
            <a:ext cx="10688640" cy="73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icture Placeholder 13">
            <a:extLst>
              <a:ext uri="{FF2B5EF4-FFF2-40B4-BE49-F238E27FC236}">
                <a16:creationId xmlns="" xmlns:a16="http://schemas.microsoft.com/office/drawing/2014/main" id="{8BA0B7CD-C33D-4324-9484-CA7FDC7F95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" y="6122498"/>
            <a:ext cx="10688638" cy="1422890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</p:spPr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8388" y="6589704"/>
            <a:ext cx="7766120" cy="519048"/>
          </a:xfrm>
        </p:spPr>
        <p:txBody>
          <a:bodyPr anchor="ctr"/>
          <a:lstStyle/>
          <a:p>
            <a:r>
              <a:rPr lang="pt-BR" sz="3600"/>
              <a:t>Research Background &amp; </a:t>
            </a:r>
          </a:p>
          <a:p>
            <a:r>
              <a:rPr lang="pt-BR" sz="3600"/>
              <a:t>Objectives</a:t>
            </a:r>
            <a:endParaRPr lang="en-US" sz="360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2434626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1E362164-DED7-4ED5-9AF3-1AA08B85118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50341" y="493900"/>
            <a:ext cx="5987057" cy="357235"/>
          </a:xfrm>
        </p:spPr>
        <p:txBody>
          <a:bodyPr/>
          <a:lstStyle/>
          <a:p>
            <a:r>
              <a:rPr lang="en-GB" sz="1400"/>
              <a:t>Base: Adults aged 16+ n – 1043</a:t>
            </a:r>
            <a:endParaRPr lang="en-IE" sz="140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0342" y="132353"/>
            <a:ext cx="8580975" cy="408712"/>
          </a:xfrm>
        </p:spPr>
        <p:txBody>
          <a:bodyPr/>
          <a:lstStyle/>
          <a:p>
            <a:r>
              <a:rPr lang="en-IE" sz="2400">
                <a:solidFill>
                  <a:schemeClr val="accent2"/>
                </a:solidFill>
              </a:rPr>
              <a:t>Arts Engagement Online: During COVID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BF75B5-20EB-419B-8171-04D3D6BE908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89225" y="6923292"/>
            <a:ext cx="6283286" cy="314517"/>
          </a:xfrm>
        </p:spPr>
        <p:txBody>
          <a:bodyPr anchor="b"/>
          <a:lstStyle/>
          <a:p>
            <a:r>
              <a:rPr lang="en-IE" sz="1000"/>
              <a:t>Q.4a Thinking back again to the 12 months prior to the start of the </a:t>
            </a:r>
            <a:r>
              <a:rPr lang="en-IE" sz="1000" err="1"/>
              <a:t>Covid</a:t>
            </a:r>
            <a:r>
              <a:rPr lang="en-IE" sz="1000"/>
              <a:t> 19 crisis in Ireland in March 2020; in those 12 months, from March 2019 to March 2020, did you do either of the following online/ on the internet?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4F925183-AA4F-4EBA-8AE9-01BFFB0E821E}"/>
              </a:ext>
            </a:extLst>
          </p:cNvPr>
          <p:cNvSpPr txBox="1">
            <a:spLocks/>
          </p:cNvSpPr>
          <p:nvPr/>
        </p:nvSpPr>
        <p:spPr>
          <a:xfrm>
            <a:off x="789225" y="7264828"/>
            <a:ext cx="6283286" cy="314517"/>
          </a:xfrm>
          <a:prstGeom prst="rect">
            <a:avLst/>
          </a:prstGeom>
        </p:spPr>
        <p:txBody>
          <a:bodyPr anchor="b"/>
          <a:lstStyle>
            <a:lvl1pPr marL="0" indent="0" algn="l" rtl="0" fontAlgn="base">
              <a:lnSpc>
                <a:spcPct val="90000"/>
              </a:lnSpc>
              <a:spcBef>
                <a:spcPts val="1079"/>
              </a:spcBef>
              <a:spcAft>
                <a:spcPct val="0"/>
              </a:spcAft>
              <a:buFont typeface="Arial" panose="020B0604020202020204" pitchFamily="34" charset="0"/>
              <a:buNone/>
              <a:defRPr sz="1079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9978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3297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6616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19935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3253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572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9891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3210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IE" sz="1000"/>
              <a:t>Q.4b And since the Irish government implemented physical distancing measures in response to the </a:t>
            </a:r>
            <a:r>
              <a:rPr lang="en-IE" sz="1000" err="1"/>
              <a:t>Covid</a:t>
            </a:r>
            <a:r>
              <a:rPr lang="en-IE" sz="1000"/>
              <a:t> 19 virus, have you done either of the following online/ on the internet?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015F34C0-F798-4944-A8D5-0BDD69C80E9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00106412"/>
              </p:ext>
            </p:extLst>
          </p:nvPr>
        </p:nvGraphicFramePr>
        <p:xfrm>
          <a:off x="381192" y="1323374"/>
          <a:ext cx="9926253" cy="3835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17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92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921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5921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5921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5921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59210">
                  <a:extLst>
                    <a:ext uri="{9D8B030D-6E8A-4147-A177-3AD203B41FA5}">
                      <a16:colId xmlns="" xmlns:a16="http://schemas.microsoft.com/office/drawing/2014/main" val="3858482173"/>
                    </a:ext>
                  </a:extLst>
                </a:gridCol>
                <a:gridCol w="1059210">
                  <a:extLst>
                    <a:ext uri="{9D8B030D-6E8A-4147-A177-3AD203B41FA5}">
                      <a16:colId xmlns="" xmlns:a16="http://schemas.microsoft.com/office/drawing/2014/main" val="2162998292"/>
                    </a:ext>
                  </a:extLst>
                </a:gridCol>
              </a:tblGrid>
              <a:tr h="432049">
                <a:tc rowSpan="2"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endParaRPr lang="en-IE" sz="1300" b="1" i="1" kern="120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</a:p>
                  </a:txBody>
                  <a:tcPr marL="89469" marR="89469" marT="44735" marB="4473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4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ARTS SEGMENTATION</a:t>
                      </a:r>
                      <a:endParaRPr lang="en-IE" sz="1050" b="1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30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81598799"/>
                  </a:ext>
                </a:extLst>
              </a:tr>
              <a:tr h="154889">
                <a:tc vMerge="1"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endParaRPr lang="en-IE" sz="1300" b="1" i="1" kern="120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Any Arts Goers</a:t>
                      </a:r>
                    </a:p>
                  </a:txBody>
                  <a:tcPr marL="89469" marR="89469" marT="44735" marB="4473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Occasionals</a:t>
                      </a:r>
                    </a:p>
                  </a:txBody>
                  <a:tcPr marL="89469" marR="89469" marT="44735" marB="4473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Regulars </a:t>
                      </a:r>
                    </a:p>
                  </a:txBody>
                  <a:tcPr marL="89469" marR="89469" marT="44735" marB="4473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Aficionados</a:t>
                      </a:r>
                    </a:p>
                  </a:txBody>
                  <a:tcPr marL="89469" marR="89469" marT="44735" marB="4473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Films (only)</a:t>
                      </a:r>
                    </a:p>
                  </a:txBody>
                  <a:tcPr marL="89469" marR="89469" marT="44735" marB="4473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None</a:t>
                      </a:r>
                    </a:p>
                  </a:txBody>
                  <a:tcPr marL="89469" marR="89469" marT="44735" marB="4473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41272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IE" sz="1000" i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Base</a:t>
                      </a:r>
                    </a:p>
                  </a:txBody>
                  <a:tcPr marL="89469" marR="89469" marT="44735" marB="4473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1043</a:t>
                      </a:r>
                    </a:p>
                  </a:txBody>
                  <a:tcPr marL="10278" marR="10278" marT="10278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805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0" i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IE" sz="1000" i="1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89469" marR="89469" marT="44735" marB="4473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100" i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89469" marR="89469" marT="44735" marB="44735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8103">
                <a:tc gridSpan="8">
                  <a:txBody>
                    <a:bodyPr/>
                    <a:lstStyle/>
                    <a:p>
                      <a:pPr algn="l" fontAlgn="ctr"/>
                      <a:r>
                        <a:rPr lang="en-IE" sz="12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During COVID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0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0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0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0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0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0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379888"/>
                  </a:ext>
                </a:extLst>
              </a:tr>
              <a:tr h="69022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ANY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FF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B6B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78715821"/>
                  </a:ext>
                </a:extLst>
              </a:tr>
              <a:tr h="69022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Watched a play, concert, opera or other artistic output online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FF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B6B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71392741"/>
                  </a:ext>
                </a:extLst>
              </a:tr>
              <a:tr h="69022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Participated in an online arts class/ group /tutorial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FF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B6B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26763317"/>
                  </a:ext>
                </a:extLst>
              </a:tr>
            </a:tbl>
          </a:graphicData>
        </a:graphic>
      </p:graphicFrame>
      <p:sp>
        <p:nvSpPr>
          <p:cNvPr id="7" name="Parallelogram 6">
            <a:extLst>
              <a:ext uri="{FF2B5EF4-FFF2-40B4-BE49-F238E27FC236}">
                <a16:creationId xmlns="" xmlns:a16="http://schemas.microsoft.com/office/drawing/2014/main" id="{1DE6BFF4-841C-44FA-9DAF-F40F3AADBAC6}"/>
              </a:ext>
            </a:extLst>
          </p:cNvPr>
          <p:cNvSpPr/>
          <p:nvPr/>
        </p:nvSpPr>
        <p:spPr>
          <a:xfrm>
            <a:off x="441553" y="5941573"/>
            <a:ext cx="10021556" cy="792088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400" b="1"/>
              <a:t>The incidence of online engagement among Aficionados is very high at 61%; confirms the importance of Irish Arts availability online; also likely opportunity to encourage higher engagement from Regulars.</a:t>
            </a: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DE1C7AC9-50C4-4431-BFF9-D7F9F9FC3F8F}"/>
              </a:ext>
            </a:extLst>
          </p:cNvPr>
          <p:cNvSpPr/>
          <p:nvPr/>
        </p:nvSpPr>
        <p:spPr>
          <a:xfrm>
            <a:off x="7329935" y="3182645"/>
            <a:ext cx="648072" cy="504056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2231111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1E362164-DED7-4ED5-9AF3-1AA08B85118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50341" y="613073"/>
            <a:ext cx="5987057" cy="357235"/>
          </a:xfrm>
        </p:spPr>
        <p:txBody>
          <a:bodyPr/>
          <a:lstStyle/>
          <a:p>
            <a:r>
              <a:rPr lang="en-GB" sz="1400"/>
              <a:t>Base: Adults aged 16+ n – 1043</a:t>
            </a:r>
            <a:endParaRPr lang="en-IE" sz="140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0342" y="132353"/>
            <a:ext cx="8580975" cy="408712"/>
          </a:xfrm>
        </p:spPr>
        <p:txBody>
          <a:bodyPr/>
          <a:lstStyle/>
          <a:p>
            <a:r>
              <a:rPr lang="en-IE" sz="2400">
                <a:solidFill>
                  <a:schemeClr val="accent2"/>
                </a:solidFill>
              </a:rPr>
              <a:t>Arts Engagement Online: During COVID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BF75B5-20EB-419B-8171-04D3D6BE908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89225" y="6950311"/>
            <a:ext cx="6283286" cy="314517"/>
          </a:xfrm>
        </p:spPr>
        <p:txBody>
          <a:bodyPr anchor="b"/>
          <a:lstStyle/>
          <a:p>
            <a:r>
              <a:rPr lang="en-IE" sz="1000"/>
              <a:t>Q.4a Thinking back again to the 12 months prior to the start of the </a:t>
            </a:r>
            <a:r>
              <a:rPr lang="en-IE" sz="1000" err="1"/>
              <a:t>Covid</a:t>
            </a:r>
            <a:r>
              <a:rPr lang="en-IE" sz="1000"/>
              <a:t> 19 crisis in Ireland in March 2020; in those 12 months, from March 2019 to March 2020, did you do either of the following online/ on the internet?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4F925183-AA4F-4EBA-8AE9-01BFFB0E821E}"/>
              </a:ext>
            </a:extLst>
          </p:cNvPr>
          <p:cNvSpPr txBox="1">
            <a:spLocks/>
          </p:cNvSpPr>
          <p:nvPr/>
        </p:nvSpPr>
        <p:spPr>
          <a:xfrm>
            <a:off x="789225" y="7264828"/>
            <a:ext cx="6283286" cy="314517"/>
          </a:xfrm>
          <a:prstGeom prst="rect">
            <a:avLst/>
          </a:prstGeom>
        </p:spPr>
        <p:txBody>
          <a:bodyPr anchor="b"/>
          <a:lstStyle>
            <a:lvl1pPr marL="0" indent="0" algn="l" rtl="0" fontAlgn="base">
              <a:lnSpc>
                <a:spcPct val="90000"/>
              </a:lnSpc>
              <a:spcBef>
                <a:spcPts val="1079"/>
              </a:spcBef>
              <a:spcAft>
                <a:spcPct val="0"/>
              </a:spcAft>
              <a:buFont typeface="Arial" panose="020B0604020202020204" pitchFamily="34" charset="0"/>
              <a:buNone/>
              <a:defRPr sz="1079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9978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3297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6616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19935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3253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572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9891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3210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IE" sz="1000"/>
              <a:t>Q.4b And since the Irish government implemented physical distancing measures in response to the </a:t>
            </a:r>
            <a:r>
              <a:rPr lang="en-IE" sz="1000" err="1"/>
              <a:t>Covid</a:t>
            </a:r>
            <a:r>
              <a:rPr lang="en-IE" sz="1000"/>
              <a:t> 19 virus, have you done either of the following online/ on the internet?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198EFDE3-B0CD-44AE-9275-B954BA44E58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75257100"/>
              </p:ext>
            </p:extLst>
          </p:nvPr>
        </p:nvGraphicFramePr>
        <p:xfrm>
          <a:off x="230394" y="1436970"/>
          <a:ext cx="10225136" cy="4310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89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76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76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76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76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76000">
                  <a:extLst>
                    <a:ext uri="{9D8B030D-6E8A-4147-A177-3AD203B41FA5}">
                      <a16:colId xmlns="" xmlns:a16="http://schemas.microsoft.com/office/drawing/2014/main" val="3858482173"/>
                    </a:ext>
                  </a:extLst>
                </a:gridCol>
                <a:gridCol w="576000">
                  <a:extLst>
                    <a:ext uri="{9D8B030D-6E8A-4147-A177-3AD203B41FA5}">
                      <a16:colId xmlns="" xmlns:a16="http://schemas.microsoft.com/office/drawing/2014/main" val="2162998292"/>
                    </a:ext>
                  </a:extLst>
                </a:gridCol>
                <a:gridCol w="576000">
                  <a:extLst>
                    <a:ext uri="{9D8B030D-6E8A-4147-A177-3AD203B41FA5}">
                      <a16:colId xmlns="" xmlns:a16="http://schemas.microsoft.com/office/drawing/2014/main" val="462857121"/>
                    </a:ext>
                  </a:extLst>
                </a:gridCol>
                <a:gridCol w="576000">
                  <a:extLst>
                    <a:ext uri="{9D8B030D-6E8A-4147-A177-3AD203B41FA5}">
                      <a16:colId xmlns="" xmlns:a16="http://schemas.microsoft.com/office/drawing/2014/main" val="4038494818"/>
                    </a:ext>
                  </a:extLst>
                </a:gridCol>
                <a:gridCol w="576000">
                  <a:extLst>
                    <a:ext uri="{9D8B030D-6E8A-4147-A177-3AD203B41FA5}">
                      <a16:colId xmlns="" xmlns:a16="http://schemas.microsoft.com/office/drawing/2014/main" val="2678356783"/>
                    </a:ext>
                  </a:extLst>
                </a:gridCol>
                <a:gridCol w="576000">
                  <a:extLst>
                    <a:ext uri="{9D8B030D-6E8A-4147-A177-3AD203B41FA5}">
                      <a16:colId xmlns="" xmlns:a16="http://schemas.microsoft.com/office/drawing/2014/main" val="2334531218"/>
                    </a:ext>
                  </a:extLst>
                </a:gridCol>
                <a:gridCol w="576000">
                  <a:extLst>
                    <a:ext uri="{9D8B030D-6E8A-4147-A177-3AD203B41FA5}">
                      <a16:colId xmlns="" xmlns:a16="http://schemas.microsoft.com/office/drawing/2014/main" val="29333737"/>
                    </a:ext>
                  </a:extLst>
                </a:gridCol>
                <a:gridCol w="576000">
                  <a:extLst>
                    <a:ext uri="{9D8B030D-6E8A-4147-A177-3AD203B41FA5}">
                      <a16:colId xmlns="" xmlns:a16="http://schemas.microsoft.com/office/drawing/2014/main" val="539916663"/>
                    </a:ext>
                  </a:extLst>
                </a:gridCol>
                <a:gridCol w="576000">
                  <a:extLst>
                    <a:ext uri="{9D8B030D-6E8A-4147-A177-3AD203B41FA5}">
                      <a16:colId xmlns="" xmlns:a16="http://schemas.microsoft.com/office/drawing/2014/main" val="2528097374"/>
                    </a:ext>
                  </a:extLst>
                </a:gridCol>
              </a:tblGrid>
              <a:tr h="524952">
                <a:tc rowSpan="2"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endParaRPr lang="en-IE" sz="1300" b="1" i="1" kern="120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Gender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Age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30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Social Class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Region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3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Area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41272004"/>
                  </a:ext>
                </a:extLst>
              </a:tr>
              <a:tr h="262813">
                <a:tc vMerge="1"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endParaRPr lang="en-IE" sz="1300" b="1" i="1" kern="120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ED40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IE" sz="130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ED40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0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Male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IE" sz="10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Female</a:t>
                      </a:r>
                    </a:p>
                  </a:txBody>
                  <a:tcPr marL="89469" marR="89469" marT="44735" marB="4473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-24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25-34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35-49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50-64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65+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ABC1F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C2DE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Dublin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Outside Dublin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Urban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Rural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73463502"/>
                  </a:ext>
                </a:extLst>
              </a:tr>
              <a:tr h="236520">
                <a:tc>
                  <a:txBody>
                    <a:bodyPr/>
                    <a:lstStyle/>
                    <a:p>
                      <a:pPr algn="l"/>
                      <a:r>
                        <a:rPr lang="en-IE" sz="1000" i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Base</a:t>
                      </a: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1043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512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531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94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179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333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258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179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509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534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325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718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790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i="1" kern="120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253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IE" sz="1000" i="1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89469" marR="89469" marT="44735" marB="44735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100" i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89469" marR="89469" marT="44735" marB="4473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i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6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Verdana" panose="020B0604030504040204" pitchFamily="34" charset="0"/>
                          <a:cs typeface="+mn-cs"/>
                        </a:rPr>
                        <a:t>%</a:t>
                      </a:r>
                    </a:p>
                  </a:txBody>
                  <a:tcPr marL="9319" marR="9319" marT="931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2839">
                <a:tc gridSpan="15">
                  <a:txBody>
                    <a:bodyPr/>
                    <a:lstStyle/>
                    <a:p>
                      <a:pPr algn="l" fontAlgn="ctr"/>
                      <a:r>
                        <a:rPr lang="en-IE" sz="12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During COVID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2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16449436"/>
                  </a:ext>
                </a:extLst>
              </a:tr>
              <a:tr h="829953">
                <a:tc>
                  <a:txBody>
                    <a:bodyPr/>
                    <a:lstStyle/>
                    <a:p>
                      <a:pPr marL="0" algn="l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ANY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FFFD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379888"/>
                  </a:ext>
                </a:extLst>
              </a:tr>
              <a:tr h="829953">
                <a:tc>
                  <a:txBody>
                    <a:bodyPr/>
                    <a:lstStyle/>
                    <a:p>
                      <a:pPr marL="0" algn="l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Watched a play, concert, opera or other artistic output online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B6B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78715821"/>
                  </a:ext>
                </a:extLst>
              </a:tr>
              <a:tr h="829953">
                <a:tc>
                  <a:txBody>
                    <a:bodyPr/>
                    <a:lstStyle/>
                    <a:p>
                      <a:pPr marL="0" algn="l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Participated in an online arts class/ group /tutorial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FFFD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71392741"/>
                  </a:ext>
                </a:extLst>
              </a:tr>
            </a:tbl>
          </a:graphicData>
        </a:graphic>
      </p:graphicFrame>
      <p:sp>
        <p:nvSpPr>
          <p:cNvPr id="10" name="Parallelogram 9">
            <a:extLst>
              <a:ext uri="{FF2B5EF4-FFF2-40B4-BE49-F238E27FC236}">
                <a16:creationId xmlns="" xmlns:a16="http://schemas.microsoft.com/office/drawing/2014/main" id="{1DE6BFF4-841C-44FA-9DAF-F40F3AADBAC6}"/>
              </a:ext>
            </a:extLst>
          </p:cNvPr>
          <p:cNvSpPr/>
          <p:nvPr/>
        </p:nvSpPr>
        <p:spPr>
          <a:xfrm>
            <a:off x="951830" y="6214588"/>
            <a:ext cx="9073009" cy="504056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400" b="1"/>
              <a:t>Demographically, online arts engagement shows only modest variation,                                                                               albeit higher in Dublin and weaker in Rural areas.</a:t>
            </a:r>
          </a:p>
        </p:txBody>
      </p:sp>
    </p:spTree>
    <p:extLst>
      <p:ext uri="{BB962C8B-B14F-4D97-AF65-F5344CB8AC3E}">
        <p14:creationId xmlns:p14="http://schemas.microsoft.com/office/powerpoint/2010/main" val="684536276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1E362164-DED7-4ED5-9AF3-1AA08B85118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50341" y="397049"/>
            <a:ext cx="9558474" cy="357235"/>
          </a:xfrm>
        </p:spPr>
        <p:txBody>
          <a:bodyPr/>
          <a:lstStyle/>
          <a:p>
            <a:r>
              <a:rPr lang="en-IE" sz="1400"/>
              <a:t>Base: Engaged with Arts Online either ‘past 12 months’ or during Lockdown n - 446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0342" y="37009"/>
            <a:ext cx="8580975" cy="408712"/>
          </a:xfrm>
        </p:spPr>
        <p:txBody>
          <a:bodyPr/>
          <a:lstStyle/>
          <a:p>
            <a:r>
              <a:rPr lang="en-IE" sz="2400">
                <a:solidFill>
                  <a:schemeClr val="accent2"/>
                </a:solidFill>
              </a:rPr>
              <a:t>Future Arts Engagement Online: Willing to pay for access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BF75B5-20EB-419B-8171-04D3D6BE908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43271" y="7185457"/>
            <a:ext cx="8203238" cy="314517"/>
          </a:xfrm>
        </p:spPr>
        <p:txBody>
          <a:bodyPr anchor="b"/>
          <a:lstStyle/>
          <a:p>
            <a:r>
              <a:rPr lang="en-IE" sz="1000"/>
              <a:t>Q.5 In future, would you be willing to pay for accessing the following online content?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62C7FC5-3679-4C59-89A0-A0D89599784B}"/>
              </a:ext>
            </a:extLst>
          </p:cNvPr>
          <p:cNvSpPr/>
          <p:nvPr/>
        </p:nvSpPr>
        <p:spPr>
          <a:xfrm>
            <a:off x="285169" y="757090"/>
            <a:ext cx="4896544" cy="5832648"/>
          </a:xfrm>
          <a:prstGeom prst="rect">
            <a:avLst/>
          </a:prstGeom>
          <a:noFill/>
          <a:ln w="38100">
            <a:solidFill>
              <a:srgbClr val="FED4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IE" sz="1800" b="1">
                <a:solidFill>
                  <a:schemeClr val="tx1">
                    <a:lumMod val="75000"/>
                    <a:lumOff val="25000"/>
                  </a:schemeClr>
                </a:solidFill>
              </a:rPr>
              <a:t>Watching a play, concert, opera or other artistic output online by Irish artists you enjoy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8E1DF0F-82FB-464D-8040-7A12A97F4967}"/>
              </a:ext>
            </a:extLst>
          </p:cNvPr>
          <p:cNvSpPr/>
          <p:nvPr/>
        </p:nvSpPr>
        <p:spPr>
          <a:xfrm>
            <a:off x="5560343" y="757090"/>
            <a:ext cx="4896544" cy="5832648"/>
          </a:xfrm>
          <a:prstGeom prst="rect">
            <a:avLst/>
          </a:prstGeom>
          <a:noFill/>
          <a:ln w="38100">
            <a:solidFill>
              <a:srgbClr val="FED4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IE" sz="1800" b="1">
                <a:solidFill>
                  <a:schemeClr val="tx1">
                    <a:lumMod val="75000"/>
                    <a:lumOff val="25000"/>
                  </a:schemeClr>
                </a:solidFill>
              </a:rPr>
              <a:t>Participating in an online arts class/group/tutorial</a:t>
            </a:r>
          </a:p>
        </p:txBody>
      </p:sp>
      <p:sp>
        <p:nvSpPr>
          <p:cNvPr id="13" name="Parallelogram 12">
            <a:extLst>
              <a:ext uri="{FF2B5EF4-FFF2-40B4-BE49-F238E27FC236}">
                <a16:creationId xmlns="" xmlns:a16="http://schemas.microsoft.com/office/drawing/2014/main" id="{1DE6BFF4-841C-44FA-9DAF-F40F3AADBAC6}"/>
              </a:ext>
            </a:extLst>
          </p:cNvPr>
          <p:cNvSpPr/>
          <p:nvPr/>
        </p:nvSpPr>
        <p:spPr>
          <a:xfrm>
            <a:off x="454468" y="6678486"/>
            <a:ext cx="10021556" cy="506971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400" b="1"/>
              <a:t>Willingness to pay for future online arts activities among recent users has risen in October with 64% willing to pay to watch plays, concerts etc.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6320F5B7-BC0A-45C1-9C0B-BE6B421AF629}"/>
              </a:ext>
            </a:extLst>
          </p:cNvPr>
          <p:cNvSpPr/>
          <p:nvPr/>
        </p:nvSpPr>
        <p:spPr>
          <a:xfrm>
            <a:off x="285169" y="4065601"/>
            <a:ext cx="1392650" cy="855110"/>
          </a:xfrm>
          <a:prstGeom prst="ellipse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050" b="1" i="1"/>
              <a:t>71% Afficionados</a:t>
            </a:r>
          </a:p>
          <a:p>
            <a:pPr algn="ctr"/>
            <a:r>
              <a:rPr lang="en-IE" sz="1050" b="1" i="1"/>
              <a:t>72% Under 34 years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6FC0E444-7728-4932-80A1-638C248346F7}"/>
              </a:ext>
            </a:extLst>
          </p:cNvPr>
          <p:cNvSpPr/>
          <p:nvPr/>
        </p:nvSpPr>
        <p:spPr>
          <a:xfrm>
            <a:off x="5580035" y="4441616"/>
            <a:ext cx="1366895" cy="811511"/>
          </a:xfrm>
          <a:prstGeom prst="ellipse">
            <a:avLst/>
          </a:prstGeom>
          <a:solidFill>
            <a:srgbClr val="21A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050" b="1" i="1"/>
              <a:t>60% Afficionados</a:t>
            </a:r>
          </a:p>
          <a:p>
            <a:pPr algn="ctr"/>
            <a:r>
              <a:rPr lang="en-IE" sz="1050" b="1" i="1"/>
              <a:t>63% Under 34 years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="" xmlns:a16="http://schemas.microsoft.com/office/drawing/2014/main" id="{3D3BC3ED-3E01-421A-942E-BFB1609B5D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9330340"/>
              </p:ext>
            </p:extLst>
          </p:nvPr>
        </p:nvGraphicFramePr>
        <p:xfrm>
          <a:off x="1250894" y="1541466"/>
          <a:ext cx="3237984" cy="504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="" xmlns:a16="http://schemas.microsoft.com/office/drawing/2014/main" id="{3D6C48DC-D173-415C-8B30-86A617CA1B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0452847"/>
              </p:ext>
            </p:extLst>
          </p:nvPr>
        </p:nvGraphicFramePr>
        <p:xfrm>
          <a:off x="6538517" y="1541466"/>
          <a:ext cx="3237984" cy="504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Table 10">
            <a:extLst>
              <a:ext uri="{FF2B5EF4-FFF2-40B4-BE49-F238E27FC236}">
                <a16:creationId xmlns="" xmlns:a16="http://schemas.microsoft.com/office/drawing/2014/main" id="{43F909F0-BA8C-479B-B017-350F8DF87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345670"/>
              </p:ext>
            </p:extLst>
          </p:nvPr>
        </p:nvGraphicFramePr>
        <p:xfrm>
          <a:off x="1383878" y="2053964"/>
          <a:ext cx="310500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500">
                  <a:extLst>
                    <a:ext uri="{9D8B030D-6E8A-4147-A177-3AD203B41FA5}">
                      <a16:colId xmlns="" xmlns:a16="http://schemas.microsoft.com/office/drawing/2014/main" val="2679900198"/>
                    </a:ext>
                  </a:extLst>
                </a:gridCol>
                <a:gridCol w="1552500">
                  <a:extLst>
                    <a:ext uri="{9D8B030D-6E8A-4147-A177-3AD203B41FA5}">
                      <a16:colId xmlns="" xmlns:a16="http://schemas.microsoft.com/office/drawing/2014/main" val="33687476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1050">
                          <a:solidFill>
                            <a:srgbClr val="002060"/>
                          </a:solidFill>
                        </a:rPr>
                        <a:t>Oct 2020</a:t>
                      </a:r>
                    </a:p>
                    <a:p>
                      <a:pPr algn="ctr"/>
                      <a:r>
                        <a:rPr lang="en-IE" sz="1050">
                          <a:solidFill>
                            <a:srgbClr val="002060"/>
                          </a:solidFill>
                        </a:rPr>
                        <a:t>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050">
                          <a:solidFill>
                            <a:srgbClr val="002060"/>
                          </a:solidFill>
                        </a:rPr>
                        <a:t>June 2020</a:t>
                      </a:r>
                    </a:p>
                    <a:p>
                      <a:pPr algn="ctr"/>
                      <a:r>
                        <a:rPr lang="en-IE" sz="1050">
                          <a:solidFill>
                            <a:srgbClr val="002060"/>
                          </a:solidFill>
                        </a:rPr>
                        <a:t>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81951442"/>
                  </a:ext>
                </a:extLst>
              </a:tr>
            </a:tbl>
          </a:graphicData>
        </a:graphic>
      </p:graphicFrame>
      <p:graphicFrame>
        <p:nvGraphicFramePr>
          <p:cNvPr id="25" name="Table 10">
            <a:extLst>
              <a:ext uri="{FF2B5EF4-FFF2-40B4-BE49-F238E27FC236}">
                <a16:creationId xmlns="" xmlns:a16="http://schemas.microsoft.com/office/drawing/2014/main" id="{4FE24074-E64C-4159-9101-42B5C1DF9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43839"/>
              </p:ext>
            </p:extLst>
          </p:nvPr>
        </p:nvGraphicFramePr>
        <p:xfrm>
          <a:off x="6640463" y="2053964"/>
          <a:ext cx="310500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500">
                  <a:extLst>
                    <a:ext uri="{9D8B030D-6E8A-4147-A177-3AD203B41FA5}">
                      <a16:colId xmlns="" xmlns:a16="http://schemas.microsoft.com/office/drawing/2014/main" val="2679900198"/>
                    </a:ext>
                  </a:extLst>
                </a:gridCol>
                <a:gridCol w="1552500">
                  <a:extLst>
                    <a:ext uri="{9D8B030D-6E8A-4147-A177-3AD203B41FA5}">
                      <a16:colId xmlns="" xmlns:a16="http://schemas.microsoft.com/office/drawing/2014/main" val="33687476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1050">
                          <a:solidFill>
                            <a:srgbClr val="002060"/>
                          </a:solidFill>
                        </a:rPr>
                        <a:t>Oct 2020</a:t>
                      </a:r>
                    </a:p>
                    <a:p>
                      <a:pPr algn="ctr"/>
                      <a:r>
                        <a:rPr lang="en-IE" sz="1050">
                          <a:solidFill>
                            <a:srgbClr val="002060"/>
                          </a:solidFill>
                        </a:rPr>
                        <a:t>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050">
                          <a:solidFill>
                            <a:srgbClr val="002060"/>
                          </a:solidFill>
                        </a:rPr>
                        <a:t>June 2020</a:t>
                      </a:r>
                    </a:p>
                    <a:p>
                      <a:pPr algn="ctr"/>
                      <a:r>
                        <a:rPr lang="en-IE" sz="1050">
                          <a:solidFill>
                            <a:srgbClr val="002060"/>
                          </a:solidFill>
                        </a:rPr>
                        <a:t>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81951442"/>
                  </a:ext>
                </a:extLst>
              </a:tr>
            </a:tbl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="" xmlns:a16="http://schemas.microsoft.com/office/drawing/2014/main" id="{81960A59-6A27-4A6C-9450-3F62D232BB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003515"/>
              </p:ext>
            </p:extLst>
          </p:nvPr>
        </p:nvGraphicFramePr>
        <p:xfrm>
          <a:off x="1383877" y="2597995"/>
          <a:ext cx="31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500">
                  <a:extLst>
                    <a:ext uri="{9D8B030D-6E8A-4147-A177-3AD203B41FA5}">
                      <a16:colId xmlns="" xmlns:a16="http://schemas.microsoft.com/office/drawing/2014/main" val="1306520202"/>
                    </a:ext>
                  </a:extLst>
                </a:gridCol>
                <a:gridCol w="1552500">
                  <a:extLst>
                    <a:ext uri="{9D8B030D-6E8A-4147-A177-3AD203B41FA5}">
                      <a16:colId xmlns="" xmlns:a16="http://schemas.microsoft.com/office/drawing/2014/main" val="16199022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1100" b="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100" b="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82210436"/>
                  </a:ext>
                </a:extLst>
              </a:tr>
            </a:tbl>
          </a:graphicData>
        </a:graphic>
      </p:graphicFrame>
      <p:graphicFrame>
        <p:nvGraphicFramePr>
          <p:cNvPr id="15" name="Table 5">
            <a:extLst>
              <a:ext uri="{FF2B5EF4-FFF2-40B4-BE49-F238E27FC236}">
                <a16:creationId xmlns="" xmlns:a16="http://schemas.microsoft.com/office/drawing/2014/main" id="{2BF2C87A-25EA-4D2D-AC0D-96470BE72E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11129"/>
              </p:ext>
            </p:extLst>
          </p:nvPr>
        </p:nvGraphicFramePr>
        <p:xfrm>
          <a:off x="6685269" y="2750395"/>
          <a:ext cx="304172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0861">
                  <a:extLst>
                    <a:ext uri="{9D8B030D-6E8A-4147-A177-3AD203B41FA5}">
                      <a16:colId xmlns="" xmlns:a16="http://schemas.microsoft.com/office/drawing/2014/main" val="1306520202"/>
                    </a:ext>
                  </a:extLst>
                </a:gridCol>
                <a:gridCol w="1520861">
                  <a:extLst>
                    <a:ext uri="{9D8B030D-6E8A-4147-A177-3AD203B41FA5}">
                      <a16:colId xmlns="" xmlns:a16="http://schemas.microsoft.com/office/drawing/2014/main" val="16199022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1100" b="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100" b="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82210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3740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  <p:bldP spid="3" grpId="0" build="p"/>
      <p:bldP spid="4" grpId="0" animBg="1"/>
      <p:bldP spid="17" grpId="0" animBg="1"/>
      <p:bldP spid="13" grpId="0" animBg="1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="" xmlns:a16="http://schemas.microsoft.com/office/drawing/2014/main" id="{846D3616-25BF-49C2-B9AF-5117BDFAC3AD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3985989"/>
              </p:ext>
            </p:extLst>
          </p:nvPr>
        </p:nvGraphicFramePr>
        <p:xfrm>
          <a:off x="6124128" y="1276744"/>
          <a:ext cx="4230969" cy="5217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8E1DF0F-82FB-464D-8040-7A12A97F4967}"/>
              </a:ext>
            </a:extLst>
          </p:cNvPr>
          <p:cNvSpPr/>
          <p:nvPr/>
        </p:nvSpPr>
        <p:spPr>
          <a:xfrm>
            <a:off x="5488335" y="757090"/>
            <a:ext cx="5021970" cy="5793783"/>
          </a:xfrm>
          <a:prstGeom prst="rect">
            <a:avLst/>
          </a:prstGeom>
          <a:noFill/>
          <a:ln w="38100">
            <a:solidFill>
              <a:srgbClr val="FED4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IE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Participating in an online arts class/group/tutorial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1E362164-DED7-4ED5-9AF3-1AA08B85118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50341" y="397049"/>
            <a:ext cx="9558474" cy="357235"/>
          </a:xfrm>
        </p:spPr>
        <p:txBody>
          <a:bodyPr/>
          <a:lstStyle/>
          <a:p>
            <a:r>
              <a:rPr lang="en-IE" sz="1400"/>
              <a:t>Base: Engaged with Arts Online either ‘past 12 months’ or during Lockdown n - 446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0342" y="37009"/>
            <a:ext cx="8580975" cy="408712"/>
          </a:xfrm>
        </p:spPr>
        <p:txBody>
          <a:bodyPr/>
          <a:lstStyle/>
          <a:p>
            <a:r>
              <a:rPr lang="en-IE" sz="2400">
                <a:solidFill>
                  <a:schemeClr val="accent2"/>
                </a:solidFill>
              </a:rPr>
              <a:t>Future Arts Engagement Online: Willing to pay for access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BF75B5-20EB-419B-8171-04D3D6BE908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42937" y="7289989"/>
            <a:ext cx="4904637" cy="192156"/>
          </a:xfrm>
        </p:spPr>
        <p:txBody>
          <a:bodyPr anchor="b"/>
          <a:lstStyle/>
          <a:p>
            <a:r>
              <a:rPr lang="en-IE" sz="1000"/>
              <a:t>Q.5 In future, would you be willing to pay for accessing the following online content?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="" xmlns:a16="http://schemas.microsoft.com/office/drawing/2014/main" id="{C9E3D0C5-3EA9-4FA0-A2E4-E5527CEF0526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20207516"/>
              </p:ext>
            </p:extLst>
          </p:nvPr>
        </p:nvGraphicFramePr>
        <p:xfrm>
          <a:off x="591389" y="1287532"/>
          <a:ext cx="3581811" cy="5217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F7C4E4AE-158F-4C93-830F-1C32155D0F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414177"/>
              </p:ext>
            </p:extLst>
          </p:nvPr>
        </p:nvGraphicFramePr>
        <p:xfrm>
          <a:off x="3225848" y="1276744"/>
          <a:ext cx="543879" cy="180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20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80885"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05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62C7FC5-3679-4C59-89A0-A0D89599784B}"/>
              </a:ext>
            </a:extLst>
          </p:cNvPr>
          <p:cNvSpPr/>
          <p:nvPr/>
        </p:nvSpPr>
        <p:spPr>
          <a:xfrm>
            <a:off x="231751" y="757090"/>
            <a:ext cx="5040560" cy="5799504"/>
          </a:xfrm>
          <a:prstGeom prst="rect">
            <a:avLst/>
          </a:prstGeom>
          <a:noFill/>
          <a:ln w="38100">
            <a:solidFill>
              <a:srgbClr val="FED4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IE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Watching a play, concert, opera or other artistic output online by Irish artists you enjoy</a:t>
            </a:r>
          </a:p>
        </p:txBody>
      </p:sp>
      <p:sp>
        <p:nvSpPr>
          <p:cNvPr id="13" name="Parallelogram 12">
            <a:extLst>
              <a:ext uri="{FF2B5EF4-FFF2-40B4-BE49-F238E27FC236}">
                <a16:creationId xmlns="" xmlns:a16="http://schemas.microsoft.com/office/drawing/2014/main" id="{1DE6BFF4-841C-44FA-9DAF-F40F3AADBAC6}"/>
              </a:ext>
            </a:extLst>
          </p:cNvPr>
          <p:cNvSpPr/>
          <p:nvPr/>
        </p:nvSpPr>
        <p:spPr>
          <a:xfrm>
            <a:off x="333541" y="6649529"/>
            <a:ext cx="10021556" cy="506971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400" b="1"/>
              <a:t>Willingness to pay for future online arts activities among recent users is largely consistent demographically for watching plays, concerts, artistic output etc.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52EED0B7-C425-4F44-BEE5-13AAF71A7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352577"/>
              </p:ext>
            </p:extLst>
          </p:nvPr>
        </p:nvGraphicFramePr>
        <p:xfrm>
          <a:off x="8727877" y="1270409"/>
          <a:ext cx="543879" cy="180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20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80885">
                <a:tc>
                  <a:txBody>
                    <a:bodyPr/>
                    <a:lstStyle/>
                    <a:p>
                      <a:pPr algn="ctr"/>
                      <a:endParaRPr lang="en-IE" sz="105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05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4868510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0CEA66B-6A40-4B5F-9D01-1485B24CE3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61" r="2661"/>
          <a:stretch/>
        </p:blipFill>
        <p:spPr>
          <a:xfrm>
            <a:off x="-1" y="0"/>
            <a:ext cx="10664677" cy="75094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0109D4D-3CAA-4C87-8D57-1661210AB559}"/>
              </a:ext>
            </a:extLst>
          </p:cNvPr>
          <p:cNvSpPr/>
          <p:nvPr/>
        </p:nvSpPr>
        <p:spPr>
          <a:xfrm>
            <a:off x="-47962" y="6030334"/>
            <a:ext cx="10784561" cy="1532516"/>
          </a:xfrm>
          <a:prstGeom prst="rect">
            <a:avLst/>
          </a:prstGeom>
          <a:solidFill>
            <a:srgbClr val="54565A">
              <a:alpha val="88000"/>
            </a:srgbClr>
          </a:solidFill>
        </p:spPr>
        <p:txBody>
          <a:bodyPr rtlCol="0" anchor="ctr"/>
          <a:lstStyle/>
          <a:p>
            <a:pPr algn="ctr" defTabSz="986638" eaLnBrk="0" hangingPunct="0"/>
            <a:endParaRPr lang="en-IE" sz="1942">
              <a:solidFill>
                <a:prstClr val="black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2" name="Espaço Reservado para Imagem 5">
            <a:extLst>
              <a:ext uri="{FF2B5EF4-FFF2-40B4-BE49-F238E27FC236}">
                <a16:creationId xmlns="" xmlns:a16="http://schemas.microsoft.com/office/drawing/2014/main" id="{D4D0C6DF-5F89-4A02-80C6-9C9A91BADC86}"/>
              </a:ext>
            </a:extLst>
          </p:cNvPr>
          <p:cNvSpPr txBox="1">
            <a:spLocks/>
          </p:cNvSpPr>
          <p:nvPr/>
        </p:nvSpPr>
        <p:spPr>
          <a:xfrm>
            <a:off x="2419712" y="137224"/>
            <a:ext cx="8244965" cy="750945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noFill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86638">
              <a:spcBef>
                <a:spcPts val="1079"/>
              </a:spcBef>
            </a:pPr>
            <a:r>
              <a:rPr lang="pt-BR" sz="1726"/>
              <a:t>a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="" xmlns:a16="http://schemas.microsoft.com/office/drawing/2014/main" id="{7EA95C01-3597-4883-8284-F3BC68B861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2827" y="6517729"/>
            <a:ext cx="6289875" cy="519048"/>
          </a:xfrm>
        </p:spPr>
        <p:txBody>
          <a:bodyPr anchor="ctr"/>
          <a:lstStyle/>
          <a:p>
            <a:r>
              <a:rPr lang="en-IE">
                <a:latin typeface="Trebuchet MS"/>
              </a:rPr>
              <a:t>Summary &amp; Conclusions</a:t>
            </a:r>
            <a:endParaRPr lang="en-IE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862995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ED87C3B1-CE41-4E06-AD9C-5FCCC9743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>
                <a:solidFill>
                  <a:schemeClr val="accent2"/>
                </a:solidFill>
              </a:rPr>
              <a:t>Summary &amp; Conclusions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00E6C1B0-D473-45E9-8D82-4BBE03D09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98" y="728994"/>
            <a:ext cx="8928961" cy="4991133"/>
          </a:xfrm>
        </p:spPr>
        <p:txBody>
          <a:bodyPr/>
          <a:lstStyle/>
          <a:p>
            <a:pPr marL="0" indent="0">
              <a:buNone/>
            </a:pPr>
            <a:r>
              <a:rPr lang="en-IE" sz="1200" dirty="0"/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high level of concern at attending live arts events continues in October 2020; as does the distinction between indoor and outdoor venues</a:t>
            </a:r>
            <a:r>
              <a:rPr lang="en-IE" sz="1800" dirty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I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however levels can show a slight decline since June.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Levels of concern increase with age, being much lower among those under 24 years</a:t>
            </a:r>
            <a:r>
              <a:rPr lang="en-IE" sz="1800" dirty="0">
                <a:ea typeface="Calibri" panose="020F0502020204030204" pitchFamily="34" charset="0"/>
                <a:cs typeface="Times New Roman" panose="02020603050405020304" pitchFamily="18" charset="0"/>
              </a:rPr>
              <a:t>. Aficionados are again typically the most concerned with attending indoor venues.</a:t>
            </a:r>
            <a:endParaRPr lang="en-IE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reassurances provided by limited numbers, face masks and temporary discounts has increased since June; </a:t>
            </a:r>
            <a:r>
              <a:rPr lang="en-IE" sz="1800" dirty="0">
                <a:ea typeface="Calibri" panose="020F0502020204030204" pitchFamily="34" charset="0"/>
                <a:cs typeface="Times New Roman" panose="02020603050405020304" pitchFamily="18" charset="0"/>
              </a:rPr>
              <a:t>encouragement provided by </a:t>
            </a:r>
            <a:r>
              <a:rPr lang="en-I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‘temperature checks’ is also prominent.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positive impact of the initiatives is broadly comparable </a:t>
            </a:r>
            <a:r>
              <a:rPr lang="en-IE" sz="1800" dirty="0">
                <a:ea typeface="Calibri" panose="020F0502020204030204" pitchFamily="34" charset="0"/>
                <a:cs typeface="Times New Roman" panose="02020603050405020304" pitchFamily="18" charset="0"/>
              </a:rPr>
              <a:t>across the various attendee groups and by </a:t>
            </a:r>
            <a:r>
              <a:rPr lang="en-I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key demographics. Temporary discounting is most effective with younger age groups.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Engagement with the Arts online continues to rise, being 36% of all adults in October. The incidence of online engagement among Aficionados is very high at 61%; confirming the importance of Irish Arts being extensively available online; there is also likely an opportunity to encourage higher online engagement from Regulars.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Willingness to pay for future online arts activities among recent users has risen in October </a:t>
            </a:r>
            <a:r>
              <a:rPr lang="en-IE" sz="1800" dirty="0">
                <a:cs typeface="Times New Roman" panose="02020603050405020304" pitchFamily="18" charset="0"/>
              </a:rPr>
              <a:t>with 64% willing to pay to watch plays, concerts </a:t>
            </a:r>
            <a:r>
              <a:rPr lang="en-IE" sz="1800" dirty="0" err="1">
                <a:cs typeface="Times New Roman" panose="02020603050405020304" pitchFamily="18" charset="0"/>
              </a:rPr>
              <a:t>etc</a:t>
            </a:r>
            <a:r>
              <a:rPr lang="en-IE" sz="1800" dirty="0">
                <a:cs typeface="Times New Roman" panose="02020603050405020304" pitchFamily="18" charset="0"/>
              </a:rPr>
              <a:t>, and this is largely consistent demographically.</a:t>
            </a:r>
          </a:p>
          <a:p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892449508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59A002F-F609-4E13-80D2-CCEF5AC951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2" y="-78099"/>
            <a:ext cx="10688636" cy="7559437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="" xmlns:a16="http://schemas.microsoft.com/office/drawing/2014/main" id="{2E80200E-832B-4DA2-BD9C-8ADC145FD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974" y="1924330"/>
            <a:ext cx="4356137" cy="799916"/>
          </a:xfrm>
        </p:spPr>
        <p:txBody>
          <a:bodyPr/>
          <a:lstStyle/>
          <a:p>
            <a:r>
              <a:rPr lang="en-US" altLang="en-US" sz="5827">
                <a:solidFill>
                  <a:schemeClr val="tx1">
                    <a:lumMod val="75000"/>
                    <a:lumOff val="25000"/>
                  </a:schemeClr>
                </a:solidFill>
              </a:rPr>
              <a:t>Thank you</a:t>
            </a:r>
            <a:r>
              <a:rPr lang="en-US" altLang="en-US" sz="5827">
                <a:solidFill>
                  <a:srgbClr val="54C0E8"/>
                </a:solidFill>
              </a:rPr>
              <a:t>.</a:t>
            </a:r>
            <a:endParaRPr lang="en-US" sz="5827">
              <a:solidFill>
                <a:srgbClr val="54C0E8"/>
              </a:solidFill>
            </a:endParaRPr>
          </a:p>
        </p:txBody>
      </p:sp>
      <p:sp>
        <p:nvSpPr>
          <p:cNvPr id="7" name="Espaço Reservado para Texto 6">
            <a:extLst>
              <a:ext uri="{FF2B5EF4-FFF2-40B4-BE49-F238E27FC236}">
                <a16:creationId xmlns="" xmlns:a16="http://schemas.microsoft.com/office/drawing/2014/main" id="{33544175-7590-4965-9D73-6B78919D035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139519" y="6335993"/>
            <a:ext cx="2820412" cy="643555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sz="1295">
                <a:solidFill>
                  <a:schemeClr val="tx1">
                    <a:lumMod val="75000"/>
                    <a:lumOff val="25000"/>
                  </a:schemeClr>
                </a:solidFill>
              </a:rPr>
              <a:t>Milltown House </a:t>
            </a:r>
          </a:p>
          <a:p>
            <a:pPr algn="l">
              <a:spcBef>
                <a:spcPts val="0"/>
              </a:spcBef>
            </a:pPr>
            <a:r>
              <a:rPr lang="en-US" sz="1295">
                <a:solidFill>
                  <a:schemeClr val="tx1">
                    <a:lumMod val="75000"/>
                    <a:lumOff val="25000"/>
                  </a:schemeClr>
                </a:solidFill>
              </a:rPr>
              <a:t>Mount Saint </a:t>
            </a:r>
            <a:r>
              <a:rPr lang="en-US" sz="1295" err="1">
                <a:solidFill>
                  <a:schemeClr val="tx1">
                    <a:lumMod val="75000"/>
                    <a:lumOff val="25000"/>
                  </a:schemeClr>
                </a:solidFill>
              </a:rPr>
              <a:t>Annes</a:t>
            </a:r>
            <a:endParaRPr lang="en-US" sz="1295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1295">
                <a:solidFill>
                  <a:schemeClr val="tx1">
                    <a:lumMod val="75000"/>
                    <a:lumOff val="25000"/>
                  </a:schemeClr>
                </a:solidFill>
              </a:rPr>
              <a:t>Milltown, Dublin 6  -  D06 Y822 </a:t>
            </a:r>
          </a:p>
          <a:p>
            <a:pPr algn="l">
              <a:spcBef>
                <a:spcPts val="0"/>
              </a:spcBef>
            </a:pPr>
            <a:r>
              <a:rPr lang="en-US" sz="1295">
                <a:solidFill>
                  <a:schemeClr val="tx1">
                    <a:lumMod val="75000"/>
                    <a:lumOff val="25000"/>
                  </a:schemeClr>
                </a:solidFill>
              </a:rPr>
              <a:t>+353 1 205 7500  |  www.banda.ie</a:t>
            </a:r>
          </a:p>
          <a:p>
            <a:pPr algn="l">
              <a:spcBef>
                <a:spcPts val="0"/>
              </a:spcBef>
            </a:pPr>
            <a:endParaRPr lang="en-US" sz="1295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52101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1493DFCD-8C15-4E1A-80C1-9F1071F897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EB6A6D21-F063-4E20-9B3F-DB6806D4C2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3217" y="183280"/>
            <a:ext cx="5538026" cy="57554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75392">
              <a:spcBef>
                <a:spcPct val="0"/>
              </a:spcBef>
            </a:pPr>
            <a:r>
              <a:rPr lang="en-US" sz="2400">
                <a:cs typeface="Calibri" panose="020F0502020204030204" pitchFamily="34" charset="0"/>
              </a:rPr>
              <a:t>Research Background &amp; Objectives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D301A0E6-5601-4E68-B39B-9A51BD28C9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72" name="Espaço Reservado para Texto 71">
            <a:extLst>
              <a:ext uri="{FF2B5EF4-FFF2-40B4-BE49-F238E27FC236}">
                <a16:creationId xmlns="" xmlns:a16="http://schemas.microsoft.com/office/drawing/2014/main" id="{8251CB17-0EC3-4366-B277-E9405F648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45" y="828935"/>
            <a:ext cx="4900885" cy="567188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5000"/>
              </a:lnSpc>
              <a:spcBef>
                <a:spcPts val="647"/>
              </a:spcBef>
              <a:spcAft>
                <a:spcPts val="647"/>
              </a:spcAft>
            </a:pPr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This National Survey was conducted to </a:t>
            </a:r>
            <a:r>
              <a:rPr lang="en-IE" sz="1600">
                <a:latin typeface="Calibri" panose="020F0502020204030204" pitchFamily="34" charset="0"/>
                <a:cs typeface="Calibri" panose="020F0502020204030204" pitchFamily="34" charset="0"/>
              </a:rPr>
              <a:t>establish levels of willingness to attend live arts events and alternative formats as Ireland adapts to the COVID- 19 pandemic. </a:t>
            </a:r>
          </a:p>
          <a:p>
            <a:pPr>
              <a:lnSpc>
                <a:spcPct val="95000"/>
              </a:lnSpc>
              <a:spcBef>
                <a:spcPts val="647"/>
              </a:spcBef>
              <a:spcAft>
                <a:spcPts val="647"/>
              </a:spcAft>
            </a:pPr>
            <a:r>
              <a:rPr lang="en-IE" sz="1600">
                <a:latin typeface="Calibri" panose="020F0502020204030204" pitchFamily="34" charset="0"/>
                <a:cs typeface="Calibri" panose="020F0502020204030204" pitchFamily="34" charset="0"/>
              </a:rPr>
              <a:t>The full programme of interviews was conducted online via B&amp;A’s Online Omnibus and all aspects of the survey were managed by Behaviour &amp; Attitudes internally with the sample drawn from our own consumer panel Acumen.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IE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E" sz="1600">
                <a:latin typeface="Calibri" panose="020F0502020204030204" pitchFamily="34" charset="0"/>
                <a:cs typeface="Calibri" panose="020F0502020204030204" pitchFamily="34" charset="0"/>
              </a:rPr>
              <a:t>B&amp;A’s Online Omnibus is strictly quota controlled to reflect the national population and delivers a sample of 1,000 adults aged 16 years plus.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IE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E" sz="1600">
                <a:latin typeface="Calibri" panose="020F0502020204030204" pitchFamily="34" charset="0"/>
                <a:cs typeface="Calibri" panose="020F0502020204030204" pitchFamily="34" charset="0"/>
              </a:rPr>
              <a:t>The sample selected for the survey is extracted abiding by strict contact rules with individuals randomly selected within the survey target groupings. The quality controls applied to each survey include a series of integrity checks, including time for completion and screening data response patterns.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Comparisons </a:t>
            </a:r>
            <a:r>
              <a:rPr lang="en-IE" sz="1600">
                <a:latin typeface="Calibri" panose="020F0502020204030204" pitchFamily="34" charset="0"/>
                <a:cs typeface="Calibri" panose="020F0502020204030204" pitchFamily="34" charset="0"/>
              </a:rPr>
              <a:t>are drawn with the previous edition of this survey from June.</a:t>
            </a:r>
          </a:p>
          <a:p>
            <a:pPr>
              <a:lnSpc>
                <a:spcPct val="95000"/>
              </a:lnSpc>
              <a:spcBef>
                <a:spcPts val="647"/>
              </a:spcBef>
              <a:spcAft>
                <a:spcPts val="647"/>
              </a:spcAft>
            </a:pPr>
            <a:r>
              <a:rPr lang="en-GB" sz="1600">
                <a:latin typeface="Calibri" panose="020F0502020204030204" pitchFamily="34" charset="0"/>
                <a:cs typeface="Calibri" panose="020F0502020204030204" pitchFamily="34" charset="0"/>
              </a:rPr>
              <a:t>This research was conducted in Oct 2020.</a:t>
            </a:r>
          </a:p>
          <a:p>
            <a:pPr marL="0" indent="0">
              <a:lnSpc>
                <a:spcPct val="95000"/>
              </a:lnSpc>
              <a:spcBef>
                <a:spcPts val="647"/>
              </a:spcBef>
              <a:spcAft>
                <a:spcPts val="647"/>
              </a:spcAft>
              <a:buNone/>
            </a:pPr>
            <a:endParaRPr lang="en-IE" altLang="en-US" sz="16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04BC1D4-8065-457F-8643-63D844030D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52" r="-1008"/>
          <a:stretch/>
        </p:blipFill>
        <p:spPr>
          <a:xfrm>
            <a:off x="4675195" y="0"/>
            <a:ext cx="7817257" cy="7454282"/>
          </a:xfrm>
          <a:prstGeom prst="parallelogram">
            <a:avLst>
              <a:gd name="adj" fmla="val 24990"/>
            </a:avLst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9F6CE7E-5CE0-427E-8AAE-9BAB6806E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6858" y="403583"/>
            <a:ext cx="959066" cy="39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962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16AF9FB-7874-4CEE-A061-C0C481B6558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n-GB" sz="16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Base: All Adults aged 16+ n – 1043</a:t>
            </a:r>
            <a:endParaRPr lang="en-IE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/>
              <a:t>Sample Profile : Demographics</a:t>
            </a:r>
            <a:endParaRPr lang="en-IE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50245667"/>
              </p:ext>
            </p:extLst>
          </p:nvPr>
        </p:nvGraphicFramePr>
        <p:xfrm>
          <a:off x="772233" y="1652588"/>
          <a:ext cx="6619342" cy="3992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45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313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206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82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9002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4377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2068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99245">
                <a:tc gridSpan="2">
                  <a:txBody>
                    <a:bodyPr/>
                    <a:lstStyle/>
                    <a:p>
                      <a:pPr algn="l" fontAlgn="b"/>
                      <a:endParaRPr lang="en-IE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rgbClr val="54C0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54C0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4C0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E" sz="1400" b="0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</a:p>
                  </a:txBody>
                  <a:tcPr marL="45720" marR="45720" anchor="ctr">
                    <a:lnT w="9525" cap="flat" cmpd="sng" algn="ctr">
                      <a:solidFill>
                        <a:srgbClr val="54C0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4C0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E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IE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T w="9525" cap="flat" cmpd="sng" algn="ctr">
                      <a:solidFill>
                        <a:srgbClr val="54C0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4C0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E" sz="1400" b="0" i="0" u="none" strike="noStrike"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</a:p>
                  </a:txBody>
                  <a:tcPr marL="45720" marR="4572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4C0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4C0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9245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IE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Gender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rgbClr val="54C0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4C0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Male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IE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noFill/>
                  </a:tcPr>
                </a:tc>
                <a:tc rowSpan="4">
                  <a:txBody>
                    <a:bodyPr/>
                    <a:lstStyle/>
                    <a:p>
                      <a:pPr algn="l" fontAlgn="b"/>
                      <a:r>
                        <a:rPr lang="en-IE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Region</a:t>
                      </a:r>
                    </a:p>
                  </a:txBody>
                  <a:tcPr marL="45720" marR="45720" anchor="ctr">
                    <a:solidFill>
                      <a:srgbClr val="54C0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Dublin</a:t>
                      </a:r>
                    </a:p>
                  </a:txBody>
                  <a:tcPr marL="45720" marR="45720" anchor="ctr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EE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9245">
                <a:tc vMerge="1">
                  <a:txBody>
                    <a:bodyPr/>
                    <a:lstStyle/>
                    <a:p>
                      <a:pPr algn="l" fontAlgn="b"/>
                      <a:endParaRPr lang="en-I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Female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IE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I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Leinster</a:t>
                      </a:r>
                    </a:p>
                  </a:txBody>
                  <a:tcPr marL="45720" marR="45720" anchor="ctr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EE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9245">
                <a:tc rowSpan="5">
                  <a:txBody>
                    <a:bodyPr/>
                    <a:lstStyle/>
                    <a:p>
                      <a:pPr algn="l" fontAlgn="b"/>
                      <a:r>
                        <a:rPr lang="en-IE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rgbClr val="54C0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4C0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18-24</a:t>
                      </a:r>
                    </a:p>
                  </a:txBody>
                  <a:tcPr marL="45720" marR="45720" anchor="ctr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IE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I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Munster</a:t>
                      </a:r>
                    </a:p>
                  </a:txBody>
                  <a:tcPr marL="45720" marR="45720" anchor="ctr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EE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9245">
                <a:tc vMerge="1">
                  <a:txBody>
                    <a:bodyPr/>
                    <a:lstStyle/>
                    <a:p>
                      <a:pPr algn="l" fontAlgn="b"/>
                      <a:endParaRPr lang="en-I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25-34</a:t>
                      </a:r>
                    </a:p>
                  </a:txBody>
                  <a:tcPr marL="45720" marR="45720" anchor="ctr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IE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I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Conn/Ulster</a:t>
                      </a:r>
                    </a:p>
                  </a:txBody>
                  <a:tcPr marL="45720" marR="45720" anchor="ctr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EE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9245">
                <a:tc vMerge="1">
                  <a:txBody>
                    <a:bodyPr/>
                    <a:lstStyle/>
                    <a:p>
                      <a:pPr algn="l" fontAlgn="b"/>
                      <a:endParaRPr lang="en-I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35-49</a:t>
                      </a:r>
                    </a:p>
                  </a:txBody>
                  <a:tcPr marL="45720" marR="45720" anchor="ctr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IE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IE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</a:t>
                      </a:r>
                    </a:p>
                  </a:txBody>
                  <a:tcPr marL="45720" marR="45720" anchor="ctr">
                    <a:solidFill>
                      <a:srgbClr val="54C0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Urban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9245">
                <a:tc vMerge="1">
                  <a:txBody>
                    <a:bodyPr/>
                    <a:lstStyle/>
                    <a:p>
                      <a:pPr algn="l" fontAlgn="b"/>
                      <a:endParaRPr lang="en-I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50-64</a:t>
                      </a:r>
                    </a:p>
                  </a:txBody>
                  <a:tcPr marL="45720" marR="45720" anchor="ctr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IE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I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Rural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86638" rtl="0" eaLnBrk="1" fontAlgn="t" latinLnBrk="0" hangingPunct="1"/>
                      <a:r>
                        <a:rPr lang="en-IE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9245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65+</a:t>
                      </a:r>
                    </a:p>
                  </a:txBody>
                  <a:tcPr marL="45720" marR="45720" anchor="ctr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IE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E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IE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IE" sz="1400" b="0" i="0" u="none" strike="noStrike" kern="120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9245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IE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Social </a:t>
                      </a:r>
                    </a:p>
                    <a:p>
                      <a:pPr algn="l" fontAlgn="b"/>
                      <a:r>
                        <a:rPr lang="en-IE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rgbClr val="54C0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C0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ABC1F</a:t>
                      </a:r>
                    </a:p>
                  </a:txBody>
                  <a:tcPr marL="45720" marR="457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IE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E" sz="1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E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99245">
                <a:tc vMerge="1">
                  <a:txBody>
                    <a:bodyPr/>
                    <a:lstStyle/>
                    <a:p>
                      <a:pPr algn="l" fontAlgn="b"/>
                      <a:endParaRPr lang="en-I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C2DE</a:t>
                      </a:r>
                    </a:p>
                  </a:txBody>
                  <a:tcPr marL="45720" marR="45720" anchor="ctr"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IE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E" sz="1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E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14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69B4188-4BA2-4851-851D-164FAA594BC0}"/>
              </a:ext>
            </a:extLst>
          </p:cNvPr>
          <p:cNvSpPr txBox="1"/>
          <p:nvPr/>
        </p:nvSpPr>
        <p:spPr>
          <a:xfrm>
            <a:off x="833327" y="7229365"/>
            <a:ext cx="1342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200" i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Sample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C00349-47F4-4709-9398-3D8E576B63DF}"/>
              </a:ext>
            </a:extLst>
          </p:cNvPr>
          <p:cNvSpPr/>
          <p:nvPr/>
        </p:nvSpPr>
        <p:spPr>
          <a:xfrm flipH="1">
            <a:off x="7475864" y="-1"/>
            <a:ext cx="3222327" cy="7576457"/>
          </a:xfrm>
          <a:prstGeom prst="rect">
            <a:avLst/>
          </a:prstGeom>
          <a:gradFill flip="none" rotWithShape="1">
            <a:gsLst>
              <a:gs pos="0">
                <a:srgbClr val="A6A6A6">
                  <a:shade val="30000"/>
                  <a:satMod val="115000"/>
                </a:srgbClr>
              </a:gs>
              <a:gs pos="50000">
                <a:srgbClr val="A6A6A6">
                  <a:shade val="67500"/>
                  <a:satMod val="115000"/>
                </a:srgbClr>
              </a:gs>
              <a:gs pos="100000">
                <a:srgbClr val="A6A6A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01BA1A2-1C36-45A5-A008-7BE757781A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3257" y="208399"/>
            <a:ext cx="1348125" cy="54869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055D2CB3-AC2F-49EB-8A4A-C7FA859135D9}"/>
              </a:ext>
            </a:extLst>
          </p:cNvPr>
          <p:cNvGrpSpPr/>
          <p:nvPr/>
        </p:nvGrpSpPr>
        <p:grpSpPr>
          <a:xfrm>
            <a:off x="7689169" y="4116224"/>
            <a:ext cx="3045770" cy="1528066"/>
            <a:chOff x="7811236" y="1932476"/>
            <a:chExt cx="3045770" cy="1528066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0C9751D7-534B-4337-B212-F76DE0499899}"/>
                </a:ext>
              </a:extLst>
            </p:cNvPr>
            <p:cNvSpPr txBox="1"/>
            <p:nvPr/>
          </p:nvSpPr>
          <p:spPr>
            <a:xfrm>
              <a:off x="7811236" y="1932476"/>
              <a:ext cx="7457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E" sz="1600" b="1">
                  <a:solidFill>
                    <a:schemeClr val="bg1"/>
                  </a:solidFill>
                  <a:latin typeface="+mn-lt"/>
                </a:rPr>
                <a:t>Dublin</a:t>
              </a:r>
            </a:p>
            <a:p>
              <a:pPr algn="ctr"/>
              <a:r>
                <a:rPr lang="en-IE" sz="2000" b="1">
                  <a:solidFill>
                    <a:schemeClr val="bg1"/>
                  </a:solidFill>
                  <a:latin typeface="+mn-lt"/>
                </a:rPr>
                <a:t>29%</a:t>
              </a:r>
            </a:p>
          </p:txBody>
        </p:sp>
        <p:pic>
          <p:nvPicPr>
            <p:cNvPr id="10" name="Picture 9" descr="A close up of a map&#10;&#10;Description automatically generated">
              <a:extLst>
                <a:ext uri="{FF2B5EF4-FFF2-40B4-BE49-F238E27FC236}">
                  <a16:creationId xmlns="" xmlns:a16="http://schemas.microsoft.com/office/drawing/2014/main" id="{8C8E29A1-DEB3-41F1-BB58-94FF209E3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5477" y="2624567"/>
              <a:ext cx="517236" cy="72271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925D4C8F-0C0C-4BB4-956F-27FB865FC229}"/>
                </a:ext>
              </a:extLst>
            </p:cNvPr>
            <p:cNvSpPr txBox="1"/>
            <p:nvPr/>
          </p:nvSpPr>
          <p:spPr>
            <a:xfrm>
              <a:off x="8621447" y="1932476"/>
              <a:ext cx="11971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600" b="1">
                  <a:solidFill>
                    <a:schemeClr val="bg1"/>
                  </a:solidFill>
                  <a:latin typeface="+mn-lt"/>
                </a:rPr>
                <a:t>Urban</a:t>
              </a:r>
            </a:p>
            <a:p>
              <a:pPr algn="ctr"/>
              <a:r>
                <a:rPr lang="en-IE" sz="2000" b="1">
                  <a:solidFill>
                    <a:schemeClr val="bg1"/>
                  </a:solidFill>
                  <a:latin typeface="+mn-lt"/>
                </a:rPr>
                <a:t>66%</a:t>
              </a:r>
            </a:p>
          </p:txBody>
        </p:sp>
        <p:pic>
          <p:nvPicPr>
            <p:cNvPr id="14" name="Graphic 13" descr="City">
              <a:extLst>
                <a:ext uri="{FF2B5EF4-FFF2-40B4-BE49-F238E27FC236}">
                  <a16:creationId xmlns="" xmlns:a16="http://schemas.microsoft.com/office/drawing/2014/main" id="{234EB5EB-2F1B-4F61-B35B-5F5EC9B1D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04210" y="2546142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Farm scene">
              <a:extLst>
                <a:ext uri="{FF2B5EF4-FFF2-40B4-BE49-F238E27FC236}">
                  <a16:creationId xmlns="" xmlns:a16="http://schemas.microsoft.com/office/drawing/2014/main" id="{7BEF50A8-D00B-4848-8125-1E7876954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29687" y="2500808"/>
              <a:ext cx="914400" cy="914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93C9A62B-E766-4A52-B5C3-70379A481BC0}"/>
                </a:ext>
              </a:extLst>
            </p:cNvPr>
            <p:cNvSpPr txBox="1"/>
            <p:nvPr/>
          </p:nvSpPr>
          <p:spPr>
            <a:xfrm>
              <a:off x="9659820" y="1932476"/>
              <a:ext cx="11971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600" b="1">
                  <a:solidFill>
                    <a:schemeClr val="bg1"/>
                  </a:solidFill>
                  <a:latin typeface="+mn-lt"/>
                </a:rPr>
                <a:t>Rural</a:t>
              </a:r>
            </a:p>
            <a:p>
              <a:pPr algn="ctr"/>
              <a:r>
                <a:rPr lang="en-IE" sz="2000" b="1">
                  <a:solidFill>
                    <a:schemeClr val="bg1"/>
                  </a:solidFill>
                  <a:latin typeface="+mn-lt"/>
                </a:rPr>
                <a:t>34%</a:t>
              </a:r>
            </a:p>
          </p:txBody>
        </p:sp>
      </p:grpSp>
      <p:pic>
        <p:nvPicPr>
          <p:cNvPr id="21" name="Graphic 20" descr="Man">
            <a:extLst>
              <a:ext uri="{FF2B5EF4-FFF2-40B4-BE49-F238E27FC236}">
                <a16:creationId xmlns="" xmlns:a16="http://schemas.microsoft.com/office/drawing/2014/main" id="{4BCB4520-0004-4AEA-910D-876467C67D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75282" y="2014350"/>
            <a:ext cx="914400" cy="914400"/>
          </a:xfrm>
          <a:prstGeom prst="rect">
            <a:avLst/>
          </a:prstGeom>
        </p:spPr>
      </p:pic>
      <p:pic>
        <p:nvPicPr>
          <p:cNvPr id="23" name="Graphic 22" descr="Woman">
            <a:extLst>
              <a:ext uri="{FF2B5EF4-FFF2-40B4-BE49-F238E27FC236}">
                <a16:creationId xmlns="" xmlns:a16="http://schemas.microsoft.com/office/drawing/2014/main" id="{63806350-F373-49D2-985B-9BEAEAE5DF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26463" y="2014350"/>
            <a:ext cx="914400" cy="914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AC6D4E1-AC6E-4DE0-A52D-ECCAB6FBD264}"/>
              </a:ext>
            </a:extLst>
          </p:cNvPr>
          <p:cNvSpPr txBox="1"/>
          <p:nvPr/>
        </p:nvSpPr>
        <p:spPr>
          <a:xfrm>
            <a:off x="8129354" y="1578537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600" b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Male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1A4BD4A-05B7-4CFE-89FA-20BBF3931E89}"/>
              </a:ext>
            </a:extLst>
          </p:cNvPr>
          <p:cNvSpPr txBox="1"/>
          <p:nvPr/>
        </p:nvSpPr>
        <p:spPr>
          <a:xfrm>
            <a:off x="9395963" y="1578537"/>
            <a:ext cx="798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600" b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Female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B459648-7287-427F-A807-79DA86F6B2F6}"/>
              </a:ext>
            </a:extLst>
          </p:cNvPr>
          <p:cNvSpPr txBox="1"/>
          <p:nvPr/>
        </p:nvSpPr>
        <p:spPr>
          <a:xfrm>
            <a:off x="8118620" y="3064967"/>
            <a:ext cx="768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49%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CE8C7981-538C-4AF7-BEA5-69142B8F13F8}"/>
              </a:ext>
            </a:extLst>
          </p:cNvPr>
          <p:cNvSpPr txBox="1"/>
          <p:nvPr/>
        </p:nvSpPr>
        <p:spPr>
          <a:xfrm>
            <a:off x="9512594" y="3064967"/>
            <a:ext cx="65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51%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230C39-1234-4E2A-B876-85539CC1DD4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621" y="2210561"/>
            <a:ext cx="641622" cy="606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4A01F7B-E356-4B00-8125-8070E16ABFF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11" y="3611647"/>
            <a:ext cx="636391" cy="5666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3D518E7-B6FC-48A6-837E-35A3CED5655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340" y="5052188"/>
            <a:ext cx="692185" cy="4289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313EE78-FFDD-49B4-BF94-972EE0ABEFF4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3557" y="2529107"/>
            <a:ext cx="472498" cy="5928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562D90D5-28DA-4146-BB63-4CB41210FF4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4327" y="3781425"/>
            <a:ext cx="550958" cy="58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328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="" xmlns:a16="http://schemas.microsoft.com/office/drawing/2014/main" id="{EFA5D22E-F3E9-49A5-9BBC-8EB96B3F1B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161" r="3161"/>
          <a:stretch/>
        </p:blipFill>
        <p:spPr>
          <a:xfrm>
            <a:off x="0" y="2"/>
            <a:ext cx="10688638" cy="7606626"/>
          </a:xfrm>
        </p:spPr>
      </p:pic>
      <p:sp>
        <p:nvSpPr>
          <p:cNvPr id="9" name="Picture Placeholder 13">
            <a:extLst>
              <a:ext uri="{FF2B5EF4-FFF2-40B4-BE49-F238E27FC236}">
                <a16:creationId xmlns="" xmlns:a16="http://schemas.microsoft.com/office/drawing/2014/main" id="{8BA0B7CD-C33D-4324-9484-CA7FDC7F95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157689"/>
            <a:ext cx="10688638" cy="1422890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</p:spPr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94008" y="6522367"/>
            <a:ext cx="6681950" cy="519048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IE" sz="3021">
                <a:solidFill>
                  <a:srgbClr val="FED402"/>
                </a:solidFill>
              </a:rPr>
              <a:t>Arts attendance ‘past 12 months’ Pre - </a:t>
            </a:r>
            <a:r>
              <a:rPr lang="en-IE" sz="3021" err="1">
                <a:solidFill>
                  <a:srgbClr val="FED402"/>
                </a:solidFill>
              </a:rPr>
              <a:t>Covid</a:t>
            </a:r>
            <a:endParaRPr lang="en-IE" sz="3021">
              <a:solidFill>
                <a:srgbClr val="FED402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16768252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="" xmlns:a16="http://schemas.microsoft.com/office/drawing/2014/main" id="{31C9C0DE-4CF0-41B9-9B1B-12A58FA15F65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0379742"/>
              </p:ext>
            </p:extLst>
          </p:nvPr>
        </p:nvGraphicFramePr>
        <p:xfrm>
          <a:off x="-2504553" y="1163840"/>
          <a:ext cx="12457384" cy="5335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1AC5BA30-FE62-4545-81B5-45DD3F9B894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53374" y="510212"/>
            <a:ext cx="5987057" cy="357235"/>
          </a:xfrm>
        </p:spPr>
        <p:txBody>
          <a:bodyPr/>
          <a:lstStyle/>
          <a:p>
            <a:r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t>Base: Adults aged 16+ n – 1043</a:t>
            </a:r>
          </a:p>
          <a:p>
            <a:endParaRPr lang="en-IE" sz="1400"/>
          </a:p>
        </p:txBody>
      </p:sp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6121" y="109428"/>
            <a:ext cx="8580975" cy="408712"/>
          </a:xfrm>
        </p:spPr>
        <p:txBody>
          <a:bodyPr/>
          <a:lstStyle/>
          <a:p>
            <a:r>
              <a:rPr lang="en-IE" sz="2400">
                <a:solidFill>
                  <a:schemeClr val="accent2"/>
                </a:solidFill>
              </a:rPr>
              <a:t>Arts attendance ‘past 12 months’ Pre - COVID</a:t>
            </a:r>
            <a:endParaRPr lang="en-GB" sz="2400">
              <a:solidFill>
                <a:schemeClr val="accent2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277212C7-FEC9-482B-9B9F-C9499C977C12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41481" y="7165801"/>
            <a:ext cx="7555166" cy="314517"/>
          </a:xfrm>
          <a:prstGeom prst="rect">
            <a:avLst/>
          </a:prstGeom>
        </p:spPr>
        <p:txBody>
          <a:bodyPr/>
          <a:lstStyle/>
          <a:p>
            <a:pPr defTabSz="286057">
              <a:spcBef>
                <a:spcPts val="0"/>
              </a:spcBef>
            </a:pPr>
            <a:r>
              <a:rPr lang="en-IE" sz="1000"/>
              <a:t>Q.1	Thinking back now to the 12 months prior to the start of the Covid 19 crisis in Ireland in March 2020; in those 12 months, 	from March 2019 to March 2020, did you attend any of the following events outside the home? 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="" xmlns:a16="http://schemas.microsoft.com/office/drawing/2014/main" id="{894D3DC3-EC1A-4FB4-84BB-9D681E23EC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458497"/>
              </p:ext>
            </p:extLst>
          </p:nvPr>
        </p:nvGraphicFramePr>
        <p:xfrm>
          <a:off x="5934561" y="962811"/>
          <a:ext cx="543879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20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80885">
                <a:tc>
                  <a:txBody>
                    <a:bodyPr/>
                    <a:lstStyle/>
                    <a:p>
                      <a:pPr algn="ctr"/>
                      <a:endParaRPr lang="en-IE" sz="120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%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Parallelogram 7">
            <a:extLst>
              <a:ext uri="{FF2B5EF4-FFF2-40B4-BE49-F238E27FC236}">
                <a16:creationId xmlns="" xmlns:a16="http://schemas.microsoft.com/office/drawing/2014/main" id="{D7414C8C-6B91-4E97-820E-A475A9E74536}"/>
              </a:ext>
            </a:extLst>
          </p:cNvPr>
          <p:cNvSpPr/>
          <p:nvPr/>
        </p:nvSpPr>
        <p:spPr>
          <a:xfrm>
            <a:off x="969833" y="6616239"/>
            <a:ext cx="8748972" cy="464736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IE" sz="1400" b="1">
                <a:solidFill>
                  <a:prstClr val="white"/>
                </a:solidFill>
              </a:rPr>
              <a:t>85% of Irish adults indicate they attended any arts event in the pre- </a:t>
            </a:r>
            <a:r>
              <a:rPr lang="en-IE" sz="1400" b="1" err="1">
                <a:solidFill>
                  <a:prstClr val="white"/>
                </a:solidFill>
              </a:rPr>
              <a:t>Covid</a:t>
            </a:r>
            <a:r>
              <a:rPr lang="en-IE" sz="1400" b="1">
                <a:solidFill>
                  <a:prstClr val="white"/>
                </a:solidFill>
              </a:rPr>
              <a:t> 12 month period.</a:t>
            </a:r>
            <a:endParaRPr lang="en-IE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6E01AEDC-3BF8-44D3-AE4A-35C155941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278152"/>
              </p:ext>
            </p:extLst>
          </p:nvPr>
        </p:nvGraphicFramePr>
        <p:xfrm>
          <a:off x="8660250" y="711344"/>
          <a:ext cx="1711300" cy="57499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5650">
                  <a:extLst>
                    <a:ext uri="{9D8B030D-6E8A-4147-A177-3AD203B41FA5}">
                      <a16:colId xmlns="" xmlns:a16="http://schemas.microsoft.com/office/drawing/2014/main" val="1818078846"/>
                    </a:ext>
                  </a:extLst>
                </a:gridCol>
                <a:gridCol w="855650">
                  <a:extLst>
                    <a:ext uri="{9D8B030D-6E8A-4147-A177-3AD203B41FA5}">
                      <a16:colId xmlns="" xmlns:a16="http://schemas.microsoft.com/office/drawing/2014/main" val="644364944"/>
                    </a:ext>
                  </a:extLst>
                </a:gridCol>
              </a:tblGrid>
              <a:tr h="401432">
                <a:tc>
                  <a:txBody>
                    <a:bodyPr/>
                    <a:lstStyle/>
                    <a:p>
                      <a:pPr algn="ctr" fontAlgn="t"/>
                      <a:r>
                        <a:rPr lang="en-IE" sz="1300" b="1" i="1" u="none" strike="noStrike">
                          <a:solidFill>
                            <a:srgbClr val="54C0E8"/>
                          </a:solidFill>
                          <a:effectLst/>
                          <a:latin typeface="+mn-lt"/>
                        </a:rPr>
                        <a:t>June</a:t>
                      </a:r>
                    </a:p>
                  </a:txBody>
                  <a:tcPr marL="10278" marR="10278" marT="1027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+mn-lt"/>
                        </a:rPr>
                        <a:t>2018/19</a:t>
                      </a:r>
                    </a:p>
                    <a:p>
                      <a:pPr algn="ctr" fontAlgn="t"/>
                      <a:r>
                        <a:rPr lang="en-IE" sz="1300" b="1" i="1" u="none" strike="noStrike">
                          <a:solidFill>
                            <a:srgbClr val="54C0E8"/>
                          </a:solidFill>
                          <a:effectLst/>
                          <a:latin typeface="+mn-lt"/>
                        </a:rPr>
                        <a:t>Average</a:t>
                      </a:r>
                    </a:p>
                  </a:txBody>
                  <a:tcPr marL="10278" marR="10278" marT="1027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43469446"/>
                  </a:ext>
                </a:extLst>
              </a:tr>
              <a:tr h="22035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3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4C0E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10278" marR="10278" marT="1027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3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4C0E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10278" marR="10278" marT="1027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39004018"/>
                  </a:ext>
                </a:extLst>
              </a:tr>
              <a:tr h="223428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809009"/>
                  </a:ext>
                </a:extLst>
              </a:tr>
              <a:tr h="223428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80570842"/>
                  </a:ext>
                </a:extLst>
              </a:tr>
              <a:tr h="223428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41110628"/>
                  </a:ext>
                </a:extLst>
              </a:tr>
              <a:tr h="223428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14116229"/>
                  </a:ext>
                </a:extLst>
              </a:tr>
              <a:tr h="223428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67432485"/>
                  </a:ext>
                </a:extLst>
              </a:tr>
              <a:tr h="223428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88927115"/>
                  </a:ext>
                </a:extLst>
              </a:tr>
              <a:tr h="223428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69282030"/>
                  </a:ext>
                </a:extLst>
              </a:tr>
              <a:tr h="223428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86804083"/>
                  </a:ext>
                </a:extLst>
              </a:tr>
              <a:tr h="223428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86969506"/>
                  </a:ext>
                </a:extLst>
              </a:tr>
              <a:tr h="223428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83162526"/>
                  </a:ext>
                </a:extLst>
              </a:tr>
              <a:tr h="223428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10917755"/>
                  </a:ext>
                </a:extLst>
              </a:tr>
              <a:tr h="223428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20843086"/>
                  </a:ext>
                </a:extLst>
              </a:tr>
              <a:tr h="223428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12471891"/>
                  </a:ext>
                </a:extLst>
              </a:tr>
              <a:tr h="223428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2145000"/>
                  </a:ext>
                </a:extLst>
              </a:tr>
              <a:tr h="223428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80362572"/>
                  </a:ext>
                </a:extLst>
              </a:tr>
              <a:tr h="223428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49338143"/>
                  </a:ext>
                </a:extLst>
              </a:tr>
              <a:tr h="223428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670008"/>
                  </a:ext>
                </a:extLst>
              </a:tr>
              <a:tr h="223428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28345646"/>
                  </a:ext>
                </a:extLst>
              </a:tr>
              <a:tr h="223428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20274332"/>
                  </a:ext>
                </a:extLst>
              </a:tr>
              <a:tr h="223428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21612454"/>
                  </a:ext>
                </a:extLst>
              </a:tr>
              <a:tr h="223428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64514515"/>
                  </a:ext>
                </a:extLst>
              </a:tr>
              <a:tr h="223428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54C0E8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7203502"/>
                  </a:ext>
                </a:extLst>
              </a:tr>
              <a:tr h="173733"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E" sz="13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538221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78C148E-E499-4E4F-9056-6D6BD58E7EEC}"/>
              </a:ext>
            </a:extLst>
          </p:cNvPr>
          <p:cNvSpPr txBox="1"/>
          <p:nvPr/>
        </p:nvSpPr>
        <p:spPr>
          <a:xfrm>
            <a:off x="4768255" y="689927"/>
            <a:ext cx="2876493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511" b="1" i="1">
                <a:solidFill>
                  <a:schemeClr val="bg1">
                    <a:lumMod val="65000"/>
                  </a:schemeClr>
                </a:solidFill>
                <a:latin typeface="+mn-lt"/>
              </a:rPr>
              <a:t>‘Past 12 Months’ Pre – Lockdown’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49843055-E493-4B1F-AB9B-E989BA54D02A}"/>
              </a:ext>
            </a:extLst>
          </p:cNvPr>
          <p:cNvCxnSpPr/>
          <p:nvPr/>
        </p:nvCxnSpPr>
        <p:spPr>
          <a:xfrm>
            <a:off x="519783" y="3801166"/>
            <a:ext cx="9658575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499A5BD1-CC53-462D-A62B-D24E39C7DBDA}"/>
              </a:ext>
            </a:extLst>
          </p:cNvPr>
          <p:cNvCxnSpPr/>
          <p:nvPr/>
        </p:nvCxnSpPr>
        <p:spPr>
          <a:xfrm>
            <a:off x="519783" y="2459705"/>
            <a:ext cx="9658575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FA959931-FFA6-4533-BF0F-49AB8B8A4DB8}"/>
              </a:ext>
            </a:extLst>
          </p:cNvPr>
          <p:cNvCxnSpPr/>
          <p:nvPr/>
        </p:nvCxnSpPr>
        <p:spPr>
          <a:xfrm>
            <a:off x="531851" y="5149690"/>
            <a:ext cx="9658575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5C88D5B0-5D30-4413-AAEC-A02B61B35ABB}"/>
              </a:ext>
            </a:extLst>
          </p:cNvPr>
          <p:cNvCxnSpPr/>
          <p:nvPr/>
        </p:nvCxnSpPr>
        <p:spPr>
          <a:xfrm>
            <a:off x="519783" y="6271374"/>
            <a:ext cx="9658575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0586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8AF3547-3F45-4862-8CCF-C3F7ECC4922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50342" y="596969"/>
            <a:ext cx="5987057" cy="357235"/>
          </a:xfrm>
        </p:spPr>
        <p:txBody>
          <a:bodyPr/>
          <a:lstStyle/>
          <a:p>
            <a:r>
              <a:rPr lang="en-IE">
                <a:solidFill>
                  <a:prstClr val="white">
                    <a:lumMod val="50000"/>
                  </a:prstClr>
                </a:solidFill>
              </a:rPr>
              <a:t>Base : All Adults aged 16+ n- 1043</a:t>
            </a:r>
            <a:r>
              <a:rPr lang="en-IE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r>
            <a:br>
              <a:rPr lang="en-IE">
                <a:solidFill>
                  <a:prstClr val="black">
                    <a:lumMod val="65000"/>
                    <a:lumOff val="35000"/>
                  </a:prstClr>
                </a:solidFill>
              </a:rPr>
            </a:br>
            <a:endParaRPr lang="en-IE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0342" y="109017"/>
            <a:ext cx="9015229" cy="408712"/>
          </a:xfrm>
        </p:spPr>
        <p:txBody>
          <a:bodyPr anchor="t">
            <a:noAutofit/>
          </a:bodyPr>
          <a:lstStyle/>
          <a:p>
            <a:pPr>
              <a:spcBef>
                <a:spcPts val="1079"/>
              </a:spcBef>
            </a:pPr>
            <a:r>
              <a:rPr lang="en-IE" sz="2400">
                <a:solidFill>
                  <a:schemeClr val="accent2"/>
                </a:solidFill>
              </a:rPr>
              <a:t>Arts attendance ‘past 12 months’ Pre - COVID: </a:t>
            </a:r>
            <a:r>
              <a:rPr lang="en-US" sz="2400">
                <a:solidFill>
                  <a:schemeClr val="accent2"/>
                </a:solidFill>
              </a:rPr>
              <a:t>Segmentation</a:t>
            </a:r>
            <a:endParaRPr lang="en-IE" sz="2400">
              <a:solidFill>
                <a:schemeClr val="accent2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3F23A7E2-0E07-4C6F-94AA-4F78AFC7DDB8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41481" y="7214843"/>
            <a:ext cx="7771190" cy="314517"/>
          </a:xfrm>
        </p:spPr>
        <p:txBody>
          <a:bodyPr/>
          <a:lstStyle/>
          <a:p>
            <a:pPr defTabSz="286057">
              <a:spcBef>
                <a:spcPts val="0"/>
              </a:spcBef>
            </a:pPr>
            <a:r>
              <a:rPr lang="en-IE" sz="1000"/>
              <a:t>Q.1	Thinking back now to the 12 months prior to the start of the </a:t>
            </a:r>
            <a:r>
              <a:rPr lang="en-IE" sz="1000" err="1"/>
              <a:t>Covid</a:t>
            </a:r>
            <a:r>
              <a:rPr lang="en-IE" sz="1000"/>
              <a:t> 19 crisis in Ireland in March 2020; in those 12 months, from March 2019 to March 2020, did you attend any of the following events outside the home? </a:t>
            </a:r>
          </a:p>
          <a:p>
            <a:endParaRPr lang="en-IE" sz="1000"/>
          </a:p>
        </p:txBody>
      </p:sp>
      <p:graphicFrame>
        <p:nvGraphicFramePr>
          <p:cNvPr id="8" name="Chart 7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07121096"/>
              </p:ext>
            </p:extLst>
          </p:nvPr>
        </p:nvGraphicFramePr>
        <p:xfrm>
          <a:off x="2674081" y="2118518"/>
          <a:ext cx="5490403" cy="4482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365775" y="1360367"/>
            <a:ext cx="1196022" cy="817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IE" sz="1600" b="1">
                <a:solidFill>
                  <a:srgbClr val="54C0E8"/>
                </a:solidFill>
                <a:latin typeface="+mn-lt"/>
              </a:rPr>
              <a:t>2018/19</a:t>
            </a:r>
          </a:p>
          <a:p>
            <a:pPr algn="ctr" fontAlgn="t"/>
            <a:r>
              <a:rPr lang="en-IE" sz="1600" b="1" i="1">
                <a:solidFill>
                  <a:srgbClr val="54C0E8"/>
                </a:solidFill>
                <a:latin typeface="+mn-lt"/>
              </a:rPr>
              <a:t>Average</a:t>
            </a:r>
          </a:p>
          <a:p>
            <a:pPr algn="ctr" defTabSz="486174">
              <a:defRPr/>
            </a:pPr>
            <a:r>
              <a:rPr lang="en-IE" sz="1511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%</a:t>
            </a:r>
          </a:p>
        </p:txBody>
      </p:sp>
      <p:sp>
        <p:nvSpPr>
          <p:cNvPr id="2" name="Rectangle 1"/>
          <p:cNvSpPr/>
          <p:nvPr/>
        </p:nvSpPr>
        <p:spPr>
          <a:xfrm>
            <a:off x="7794155" y="2551144"/>
            <a:ext cx="1654620" cy="303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510193">
              <a:defRPr/>
            </a:pPr>
            <a:r>
              <a:rPr lang="en-IE" sz="1370" b="1">
                <a:solidFill>
                  <a:srgbClr val="EEB111"/>
                </a:solidFill>
                <a:latin typeface="+mn-lt"/>
              </a:rPr>
              <a:t>“Occassionals”</a:t>
            </a:r>
            <a:endParaRPr lang="en-GB" sz="1370" b="1">
              <a:solidFill>
                <a:srgbClr val="EEB111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84284" y="3636711"/>
            <a:ext cx="1260281" cy="303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510193">
              <a:defRPr/>
            </a:pPr>
            <a:r>
              <a:rPr lang="en-GB" sz="1370" b="1">
                <a:solidFill>
                  <a:srgbClr val="99B43C"/>
                </a:solidFill>
                <a:latin typeface="+mn-lt"/>
              </a:rPr>
              <a:t>“Regulars”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37540" y="4558385"/>
            <a:ext cx="1531188" cy="303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510193">
              <a:defRPr/>
            </a:pPr>
            <a:r>
              <a:rPr lang="en-IE" sz="1370" b="1">
                <a:solidFill>
                  <a:schemeClr val="accent2"/>
                </a:solidFill>
                <a:latin typeface="+mn-lt"/>
              </a:rPr>
              <a:t>“Aficionados”</a:t>
            </a:r>
            <a:endParaRPr lang="en-GB" sz="137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2706E80-7CA7-4CB9-B90C-141EFD3A788E}"/>
              </a:ext>
            </a:extLst>
          </p:cNvPr>
          <p:cNvSpPr/>
          <p:nvPr/>
        </p:nvSpPr>
        <p:spPr>
          <a:xfrm>
            <a:off x="7875447" y="5206457"/>
            <a:ext cx="1390124" cy="303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510193">
              <a:defRPr/>
            </a:pPr>
            <a:r>
              <a:rPr lang="en-GB" sz="1370" b="1">
                <a:solidFill>
                  <a:srgbClr val="7030A0"/>
                </a:solidFill>
                <a:latin typeface="+mn-lt"/>
              </a:rPr>
              <a:t>“Films only”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40B8BFF-96C2-4F4A-941A-C6163A200528}"/>
              </a:ext>
            </a:extLst>
          </p:cNvPr>
          <p:cNvSpPr/>
          <p:nvPr/>
        </p:nvSpPr>
        <p:spPr>
          <a:xfrm>
            <a:off x="8014558" y="5854529"/>
            <a:ext cx="901209" cy="303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510193">
              <a:defRPr/>
            </a:pPr>
            <a:r>
              <a:rPr lang="en-GB" sz="1370" b="1">
                <a:solidFill>
                  <a:schemeClr val="accent5">
                    <a:lumMod val="75000"/>
                  </a:schemeClr>
                </a:solidFill>
                <a:latin typeface="+mn-lt"/>
              </a:rPr>
              <a:t>“None”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3DB71B6-FEAE-4F7C-8C97-37A4E2F8BCEA}"/>
              </a:ext>
            </a:extLst>
          </p:cNvPr>
          <p:cNvSpPr txBox="1"/>
          <p:nvPr/>
        </p:nvSpPr>
        <p:spPr>
          <a:xfrm>
            <a:off x="1290079" y="2407403"/>
            <a:ext cx="1447992" cy="441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370" b="1">
                <a:solidFill>
                  <a:srgbClr val="EEB111"/>
                </a:solidFill>
                <a:latin typeface="+mn-lt"/>
              </a:rPr>
              <a:t>1-2</a:t>
            </a:r>
            <a:r>
              <a:rPr lang="en-IE" sz="2266" b="1">
                <a:solidFill>
                  <a:srgbClr val="EEB111"/>
                </a:solidFill>
                <a:latin typeface="+mn-lt"/>
              </a:rPr>
              <a:t> </a:t>
            </a:r>
            <a:r>
              <a:rPr lang="en-IE" sz="1370" b="1">
                <a:solidFill>
                  <a:srgbClr val="EEB111"/>
                </a:solidFill>
                <a:latin typeface="+mn-lt"/>
              </a:rPr>
              <a:t>Types</a:t>
            </a:r>
            <a:endParaRPr lang="en-IE" sz="2266" b="1">
              <a:solidFill>
                <a:srgbClr val="EEB111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1D28AB-2FEE-4D57-95A8-BBF697A940AA}"/>
              </a:ext>
            </a:extLst>
          </p:cNvPr>
          <p:cNvSpPr txBox="1"/>
          <p:nvPr/>
        </p:nvSpPr>
        <p:spPr>
          <a:xfrm>
            <a:off x="1290079" y="3525541"/>
            <a:ext cx="1447992" cy="441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370" b="1">
                <a:solidFill>
                  <a:srgbClr val="99B43C"/>
                </a:solidFill>
                <a:latin typeface="+mn-lt"/>
              </a:rPr>
              <a:t>3-4</a:t>
            </a:r>
            <a:r>
              <a:rPr lang="en-IE" sz="2266" b="1">
                <a:solidFill>
                  <a:srgbClr val="99B43C"/>
                </a:solidFill>
                <a:latin typeface="+mn-lt"/>
              </a:rPr>
              <a:t> </a:t>
            </a:r>
            <a:r>
              <a:rPr lang="en-IE" sz="1370" b="1">
                <a:solidFill>
                  <a:srgbClr val="99B43C"/>
                </a:solidFill>
                <a:latin typeface="+mn-lt"/>
              </a:rPr>
              <a:t>Types</a:t>
            </a:r>
            <a:endParaRPr lang="en-IE" sz="2266" b="1">
              <a:solidFill>
                <a:srgbClr val="99B43C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AC1C9FA-8896-4E27-A3F7-F710653E21B6}"/>
              </a:ext>
            </a:extLst>
          </p:cNvPr>
          <p:cNvSpPr txBox="1"/>
          <p:nvPr/>
        </p:nvSpPr>
        <p:spPr>
          <a:xfrm>
            <a:off x="1290079" y="4760227"/>
            <a:ext cx="1447992" cy="303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370" b="1">
                <a:solidFill>
                  <a:schemeClr val="accent2"/>
                </a:solidFill>
                <a:latin typeface="+mn-lt"/>
              </a:rPr>
              <a:t>5 + Types</a:t>
            </a:r>
            <a:endParaRPr lang="en-IE" sz="2266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4" name="Parallelogram 23">
            <a:extLst>
              <a:ext uri="{FF2B5EF4-FFF2-40B4-BE49-F238E27FC236}">
                <a16:creationId xmlns="" xmlns:a16="http://schemas.microsoft.com/office/drawing/2014/main" id="{4F437DFB-EA78-4F01-B408-8B3E71D2D751}"/>
              </a:ext>
            </a:extLst>
          </p:cNvPr>
          <p:cNvSpPr/>
          <p:nvPr/>
        </p:nvSpPr>
        <p:spPr>
          <a:xfrm>
            <a:off x="1671129" y="6794864"/>
            <a:ext cx="7346380" cy="332396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400" b="1">
                <a:solidFill>
                  <a:schemeClr val="bg1"/>
                </a:solidFill>
                <a:cs typeface="Arial" charset="0"/>
              </a:rPr>
              <a:t>77% of all Irish adults are ‘arts goers’ (excl. ‘films only’/ ‘none’).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9A792B2-FACA-4058-B5CC-0FDBF764C0FA}"/>
              </a:ext>
            </a:extLst>
          </p:cNvPr>
          <p:cNvSpPr txBox="1"/>
          <p:nvPr/>
        </p:nvSpPr>
        <p:spPr>
          <a:xfrm>
            <a:off x="4454386" y="1114146"/>
            <a:ext cx="16103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IE" sz="1600" b="1">
                <a:solidFill>
                  <a:srgbClr val="54C0E8"/>
                </a:solidFill>
                <a:latin typeface="+mn-lt"/>
              </a:rPr>
              <a:t>June</a:t>
            </a:r>
          </a:p>
          <a:p>
            <a:pPr algn="ctr" fontAlgn="t"/>
            <a:r>
              <a:rPr lang="en-IE" sz="1600" b="1">
                <a:solidFill>
                  <a:srgbClr val="54C0E8"/>
                </a:solidFill>
                <a:latin typeface="+mn-lt"/>
              </a:rPr>
              <a:t>‘Past 12 Months’</a:t>
            </a:r>
          </a:p>
          <a:p>
            <a:pPr algn="ctr" fontAlgn="t"/>
            <a:r>
              <a:rPr lang="en-IE" sz="1600" b="1" i="1">
                <a:solidFill>
                  <a:srgbClr val="54C0E8"/>
                </a:solidFill>
                <a:latin typeface="+mn-lt"/>
              </a:rPr>
              <a:t>Pre – COVID</a:t>
            </a:r>
          </a:p>
          <a:p>
            <a:pPr algn="ctr" fontAlgn="t"/>
            <a:r>
              <a:rPr lang="en-IE" sz="1600" b="1" i="1">
                <a:solidFill>
                  <a:srgbClr val="54C0E8"/>
                </a:solidFill>
                <a:latin typeface="+mn-lt"/>
              </a:rPr>
              <a:t> </a:t>
            </a:r>
            <a:r>
              <a:rPr lang="en-IE" sz="1511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04ABA8C-D237-4D2B-A51D-D598B5F71BC8}"/>
              </a:ext>
            </a:extLst>
          </p:cNvPr>
          <p:cNvSpPr txBox="1"/>
          <p:nvPr/>
        </p:nvSpPr>
        <p:spPr>
          <a:xfrm>
            <a:off x="2723942" y="1114146"/>
            <a:ext cx="1610357" cy="1063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IE" sz="1600" b="1">
                <a:solidFill>
                  <a:srgbClr val="54C0E8"/>
                </a:solidFill>
                <a:latin typeface="+mn-lt"/>
              </a:rPr>
              <a:t>October</a:t>
            </a:r>
          </a:p>
          <a:p>
            <a:pPr algn="ctr" fontAlgn="t"/>
            <a:r>
              <a:rPr lang="en-IE" sz="1600" b="1">
                <a:solidFill>
                  <a:srgbClr val="54C0E8"/>
                </a:solidFill>
                <a:latin typeface="+mn-lt"/>
              </a:rPr>
              <a:t>‘Past 12 Months’</a:t>
            </a:r>
          </a:p>
          <a:p>
            <a:pPr algn="ctr" fontAlgn="t"/>
            <a:r>
              <a:rPr lang="en-IE" sz="1600" b="1" i="1">
                <a:solidFill>
                  <a:srgbClr val="54C0E8"/>
                </a:solidFill>
                <a:latin typeface="+mn-lt"/>
              </a:rPr>
              <a:t>Pre – COVID </a:t>
            </a:r>
          </a:p>
          <a:p>
            <a:pPr algn="ctr" fontAlgn="t"/>
            <a:r>
              <a:rPr lang="en-IE" sz="1511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83019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7C541CD-03F5-457C-9DEC-92BC13CA46F2}"/>
              </a:ext>
            </a:extLst>
          </p:cNvPr>
          <p:cNvSpPr/>
          <p:nvPr/>
        </p:nvSpPr>
        <p:spPr>
          <a:xfrm>
            <a:off x="4358421" y="1126757"/>
            <a:ext cx="5400600" cy="51860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797FE4FA-E077-4C52-8F44-87FC272B2E2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n-IE"/>
              <a:t>Base: All Adults aged 16+ n - 1,043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9C83BE6B-2C77-4D64-BFE6-488477862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42" y="285036"/>
            <a:ext cx="9270441" cy="408712"/>
          </a:xfrm>
        </p:spPr>
        <p:txBody>
          <a:bodyPr/>
          <a:lstStyle/>
          <a:p>
            <a:r>
              <a:rPr lang="en-IE" sz="2400"/>
              <a:t>Arts attendance ‘Past 12 months’ Pre Lockdown: Segmentation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9AF782-B07D-45BF-B4FD-547B0E2BB34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63799" y="7165801"/>
            <a:ext cx="6835086" cy="314517"/>
          </a:xfrm>
        </p:spPr>
        <p:txBody>
          <a:bodyPr/>
          <a:lstStyle/>
          <a:p>
            <a:r>
              <a:rPr lang="en-IE"/>
              <a:t>Q.1 Thinking back now to the 12 months prior to the start of the Covid 19 crisis in Ireland in March 2020; in those 12 months, from March 2019 to March 2020, did you attend any of the following events outside the home?</a:t>
            </a:r>
          </a:p>
          <a:p>
            <a:endParaRPr lang="en-IE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AA48B168-DB26-428E-9AFF-7ACBFB12B7F8}"/>
              </a:ext>
            </a:extLst>
          </p:cNvPr>
          <p:cNvSpPr/>
          <p:nvPr/>
        </p:nvSpPr>
        <p:spPr>
          <a:xfrm>
            <a:off x="951831" y="2413273"/>
            <a:ext cx="2160000" cy="2160240"/>
          </a:xfrm>
          <a:custGeom>
            <a:avLst/>
            <a:gdLst>
              <a:gd name="connsiteX0" fmla="*/ 0 w 2160000"/>
              <a:gd name="connsiteY0" fmla="*/ 1080120 h 2160240"/>
              <a:gd name="connsiteX1" fmla="*/ 1080000 w 2160000"/>
              <a:gd name="connsiteY1" fmla="*/ 0 h 2160240"/>
              <a:gd name="connsiteX2" fmla="*/ 2160000 w 2160000"/>
              <a:gd name="connsiteY2" fmla="*/ 1080120 h 2160240"/>
              <a:gd name="connsiteX3" fmla="*/ 1080000 w 2160000"/>
              <a:gd name="connsiteY3" fmla="*/ 2160240 h 2160240"/>
              <a:gd name="connsiteX4" fmla="*/ 0 w 2160000"/>
              <a:gd name="connsiteY4" fmla="*/ 108012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00" h="2160240" fill="none" extrusionOk="0">
                <a:moveTo>
                  <a:pt x="0" y="1080120"/>
                </a:moveTo>
                <a:cubicBezTo>
                  <a:pt x="-38222" y="447633"/>
                  <a:pt x="422027" y="-121946"/>
                  <a:pt x="1080000" y="0"/>
                </a:cubicBezTo>
                <a:cubicBezTo>
                  <a:pt x="1754454" y="95669"/>
                  <a:pt x="2201735" y="512415"/>
                  <a:pt x="2160000" y="1080120"/>
                </a:cubicBezTo>
                <a:cubicBezTo>
                  <a:pt x="2163872" y="1647199"/>
                  <a:pt x="1577130" y="2077654"/>
                  <a:pt x="1080000" y="2160240"/>
                </a:cubicBezTo>
                <a:cubicBezTo>
                  <a:pt x="419419" y="2196597"/>
                  <a:pt x="26173" y="1748801"/>
                  <a:pt x="0" y="1080120"/>
                </a:cubicBezTo>
                <a:close/>
              </a:path>
              <a:path w="2160000" h="2160240" stroke="0" extrusionOk="0">
                <a:moveTo>
                  <a:pt x="0" y="1080120"/>
                </a:moveTo>
                <a:cubicBezTo>
                  <a:pt x="-22126" y="518718"/>
                  <a:pt x="574462" y="-79406"/>
                  <a:pt x="1080000" y="0"/>
                </a:cubicBezTo>
                <a:cubicBezTo>
                  <a:pt x="1688964" y="17796"/>
                  <a:pt x="2233126" y="429498"/>
                  <a:pt x="2160000" y="1080120"/>
                </a:cubicBezTo>
                <a:cubicBezTo>
                  <a:pt x="2174647" y="1603336"/>
                  <a:pt x="1787147" y="2255258"/>
                  <a:pt x="1080000" y="2160240"/>
                </a:cubicBezTo>
                <a:cubicBezTo>
                  <a:pt x="461757" y="2303847"/>
                  <a:pt x="-9863" y="1666960"/>
                  <a:pt x="0" y="108012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380906851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/>
              <a:t>Art goers 77% of pop.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E21F984B-C1A5-44E0-B958-21B8B2C2D3D1}"/>
              </a:ext>
            </a:extLst>
          </p:cNvPr>
          <p:cNvSpPr/>
          <p:nvPr/>
        </p:nvSpPr>
        <p:spPr>
          <a:xfrm>
            <a:off x="4885562" y="2053233"/>
            <a:ext cx="4320480" cy="9361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/>
              <a:t>Occasionals 30%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83CBAC07-CC33-4372-8694-2F88C4C2894B}"/>
              </a:ext>
            </a:extLst>
          </p:cNvPr>
          <p:cNvSpPr/>
          <p:nvPr/>
        </p:nvSpPr>
        <p:spPr>
          <a:xfrm>
            <a:off x="4885562" y="3493393"/>
            <a:ext cx="4320480" cy="9361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/>
              <a:t>Regulars 39%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0A2EB97D-7B81-42DF-B7CB-5039BDB543D2}"/>
              </a:ext>
            </a:extLst>
          </p:cNvPr>
          <p:cNvSpPr/>
          <p:nvPr/>
        </p:nvSpPr>
        <p:spPr>
          <a:xfrm>
            <a:off x="4885562" y="4907536"/>
            <a:ext cx="4320480" cy="9361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/>
              <a:t>Aficionados 31%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="" xmlns:a16="http://schemas.microsoft.com/office/drawing/2014/main" id="{F9B432D8-913C-4139-AC86-248A366C1A45}"/>
              </a:ext>
            </a:extLst>
          </p:cNvPr>
          <p:cNvSpPr/>
          <p:nvPr/>
        </p:nvSpPr>
        <p:spPr>
          <a:xfrm>
            <a:off x="1671129" y="6464912"/>
            <a:ext cx="7346380" cy="563806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E" sz="1400" b="1">
                <a:solidFill>
                  <a:schemeClr val="bg1"/>
                </a:solidFill>
                <a:latin typeface="+mn-lt"/>
              </a:rPr>
              <a:t>Aficionados account for 31% of all art goers (but a likely much higher percentage of attendances as per previous research).</a:t>
            </a:r>
            <a:endParaRPr lang="en-IE" sz="1400" b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="" xmlns:a16="http://schemas.microsoft.com/office/drawing/2014/main" id="{BACBEADF-5F68-4D0B-B474-CEEFDB113C77}"/>
              </a:ext>
            </a:extLst>
          </p:cNvPr>
          <p:cNvSpPr txBox="1">
            <a:spLocks/>
          </p:cNvSpPr>
          <p:nvPr/>
        </p:nvSpPr>
        <p:spPr>
          <a:xfrm>
            <a:off x="8152629" y="2364026"/>
            <a:ext cx="693105" cy="314518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79"/>
              </a:spcBef>
              <a:spcAft>
                <a:spcPct val="0"/>
              </a:spcAft>
              <a:buFont typeface="Arial" panose="020B0604020202020204" pitchFamily="34" charset="0"/>
              <a:buNone/>
              <a:defRPr sz="151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9978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3297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6616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19935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3253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572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9891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3210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IE" sz="1400" i="1"/>
              <a:t>(33%)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="" xmlns:a16="http://schemas.microsoft.com/office/drawing/2014/main" id="{DE3AEFBF-E4FB-4A6E-976D-B9C8E9C826A4}"/>
              </a:ext>
            </a:extLst>
          </p:cNvPr>
          <p:cNvSpPr txBox="1">
            <a:spLocks/>
          </p:cNvSpPr>
          <p:nvPr/>
        </p:nvSpPr>
        <p:spPr>
          <a:xfrm>
            <a:off x="8152629" y="3794315"/>
            <a:ext cx="693105" cy="314518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79"/>
              </a:spcBef>
              <a:spcAft>
                <a:spcPct val="0"/>
              </a:spcAft>
              <a:buFont typeface="Arial" panose="020B0604020202020204" pitchFamily="34" charset="0"/>
              <a:buNone/>
              <a:defRPr sz="151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9978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3297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6616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19935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3253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572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9891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3210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IE" sz="1400" i="1"/>
              <a:t>(38%)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="" xmlns:a16="http://schemas.microsoft.com/office/drawing/2014/main" id="{094E0A17-35F8-42E3-B21E-FAF633FE9219}"/>
              </a:ext>
            </a:extLst>
          </p:cNvPr>
          <p:cNvSpPr txBox="1">
            <a:spLocks/>
          </p:cNvSpPr>
          <p:nvPr/>
        </p:nvSpPr>
        <p:spPr>
          <a:xfrm>
            <a:off x="8152629" y="5224604"/>
            <a:ext cx="693105" cy="314518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79"/>
              </a:spcBef>
              <a:spcAft>
                <a:spcPct val="0"/>
              </a:spcAft>
              <a:buFont typeface="Arial" panose="020B0604020202020204" pitchFamily="34" charset="0"/>
              <a:buNone/>
              <a:defRPr sz="151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9978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3297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6616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19935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3253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572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9891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3210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IE" sz="1400" i="1"/>
              <a:t>(29%)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="" xmlns:a16="http://schemas.microsoft.com/office/drawing/2014/main" id="{8A95D646-F5F7-425E-8F93-BA0AFD6D8CCD}"/>
              </a:ext>
            </a:extLst>
          </p:cNvPr>
          <p:cNvSpPr txBox="1">
            <a:spLocks/>
          </p:cNvSpPr>
          <p:nvPr/>
        </p:nvSpPr>
        <p:spPr>
          <a:xfrm>
            <a:off x="8436323" y="5846190"/>
            <a:ext cx="1372492" cy="314518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79"/>
              </a:spcBef>
              <a:spcAft>
                <a:spcPct val="0"/>
              </a:spcAft>
              <a:buFont typeface="Arial" panose="020B0604020202020204" pitchFamily="34" charset="0"/>
              <a:buNone/>
              <a:defRPr sz="151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9978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3297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6616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19935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3253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572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9891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3210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IE" sz="1200" i="1"/>
              <a:t>(June 2020)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="" xmlns:a16="http://schemas.microsoft.com/office/drawing/2014/main" id="{02927DAB-3977-4951-9601-FEB3D4A4C2C0}"/>
              </a:ext>
            </a:extLst>
          </p:cNvPr>
          <p:cNvSpPr txBox="1">
            <a:spLocks/>
          </p:cNvSpPr>
          <p:nvPr/>
        </p:nvSpPr>
        <p:spPr>
          <a:xfrm>
            <a:off x="6073694" y="1397606"/>
            <a:ext cx="1944216" cy="357235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ts val="1079"/>
              </a:spcBef>
              <a:spcAft>
                <a:spcPct val="0"/>
              </a:spcAft>
              <a:buFont typeface="Arial" panose="020B0604020202020204" pitchFamily="34" charset="0"/>
              <a:buNone/>
              <a:defRPr sz="151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9978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3297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26616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19935" indent="-246659" algn="l" rtl="0" fontAlgn="base">
              <a:lnSpc>
                <a:spcPct val="90000"/>
              </a:lnSpc>
              <a:spcBef>
                <a:spcPts val="54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13253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6572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9891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93210" indent="-246659" algn="l" defTabSz="986638" rtl="0" eaLnBrk="1" latinLnBrk="0" hangingPunct="1">
              <a:lnSpc>
                <a:spcPct val="90000"/>
              </a:lnSpc>
              <a:spcBef>
                <a:spcPts val="540"/>
              </a:spcBef>
              <a:buFont typeface="Arial" panose="020B0604020202020204" pitchFamily="34" charset="0"/>
              <a:buChar char="•"/>
              <a:defRPr sz="19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IE" sz="1800" b="1" i="1"/>
              <a:t>Share of Art goers</a:t>
            </a:r>
          </a:p>
        </p:txBody>
      </p:sp>
      <p:pic>
        <p:nvPicPr>
          <p:cNvPr id="22" name="Graphic 21" descr="Drama">
            <a:extLst>
              <a:ext uri="{FF2B5EF4-FFF2-40B4-BE49-F238E27FC236}">
                <a16:creationId xmlns="" xmlns:a16="http://schemas.microsoft.com/office/drawing/2014/main" id="{1AD902E1-2B79-40A9-B101-C3056EF4B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422" y="1976097"/>
            <a:ext cx="1490464" cy="149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329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 build="p"/>
      <p:bldP spid="3" grpId="0"/>
      <p:bldP spid="5" grpId="0" build="p"/>
      <p:bldP spid="6" grpId="0" animBg="1"/>
      <p:bldP spid="7" grpId="0" animBg="1"/>
      <p:bldP spid="9" grpId="0" animBg="1"/>
      <p:bldP spid="10" grpId="0" animBg="1"/>
      <p:bldP spid="12" grpId="0" animBg="1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A9EA9AF-36E6-4376-AF29-32A895CA194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50341" y="757089"/>
            <a:ext cx="5987057" cy="357235"/>
          </a:xfrm>
        </p:spPr>
        <p:txBody>
          <a:bodyPr/>
          <a:lstStyle/>
          <a:p>
            <a:r>
              <a:rPr lang="en-GB" sz="1400">
                <a:solidFill>
                  <a:prstClr val="black">
                    <a:lumMod val="50000"/>
                    <a:lumOff val="50000"/>
                  </a:prstClr>
                </a:solidFill>
              </a:rPr>
              <a:t>Base: All Adults aged 16+ n – 1043</a:t>
            </a:r>
            <a:r>
              <a:rPr lang="en-US" sz="1400"/>
              <a:t/>
            </a:r>
            <a:br>
              <a:rPr lang="en-US" sz="1400"/>
            </a:br>
            <a:endParaRPr lang="en-IE" sz="14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0342" y="109017"/>
            <a:ext cx="8580975" cy="408712"/>
          </a:xfrm>
        </p:spPr>
        <p:txBody>
          <a:bodyPr anchor="t">
            <a:noAutofit/>
          </a:bodyPr>
          <a:lstStyle/>
          <a:p>
            <a:r>
              <a:rPr lang="en-IE" sz="2400">
                <a:solidFill>
                  <a:schemeClr val="accent2"/>
                </a:solidFill>
              </a:rPr>
              <a:t>Arts attendance ‘past 12 months’ Pre - COVID: </a:t>
            </a:r>
            <a:r>
              <a:rPr lang="en-US" sz="2400">
                <a:solidFill>
                  <a:schemeClr val="accent2"/>
                </a:solidFill>
              </a:rPr>
              <a:t>Segmentation Profile</a:t>
            </a:r>
            <a:endParaRPr lang="en-IE" sz="2400">
              <a:solidFill>
                <a:schemeClr val="accent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31995F9-C871-483B-87AC-82E98FEA66B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41481" y="7214843"/>
            <a:ext cx="7555166" cy="314517"/>
          </a:xfrm>
        </p:spPr>
        <p:txBody>
          <a:bodyPr/>
          <a:lstStyle/>
          <a:p>
            <a:r>
              <a:rPr lang="en-IE" sz="1000"/>
              <a:t>Q.1  Thinking back now to the 12 months prior to the start of the </a:t>
            </a:r>
            <a:r>
              <a:rPr lang="en-IE" sz="1000" err="1"/>
              <a:t>Covid</a:t>
            </a:r>
            <a:r>
              <a:rPr lang="en-IE" sz="1000"/>
              <a:t> 19 crisis in Ireland in March 2020; in those 12 months, from March 2019 to March 2020, did you attend any of the following events outside the home? </a:t>
            </a:r>
          </a:p>
        </p:txBody>
      </p:sp>
      <p:sp>
        <p:nvSpPr>
          <p:cNvPr id="9" name="Parallelogram 8">
            <a:extLst>
              <a:ext uri="{FF2B5EF4-FFF2-40B4-BE49-F238E27FC236}">
                <a16:creationId xmlns="" xmlns:a16="http://schemas.microsoft.com/office/drawing/2014/main" id="{1DE6BFF4-841C-44FA-9DAF-F40F3AADBAC6}"/>
              </a:ext>
            </a:extLst>
          </p:cNvPr>
          <p:cNvSpPr/>
          <p:nvPr/>
        </p:nvSpPr>
        <p:spPr>
          <a:xfrm>
            <a:off x="549565" y="6806143"/>
            <a:ext cx="9589508" cy="421542"/>
          </a:xfrm>
          <a:prstGeom prst="parallelogram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>
                <a:solidFill>
                  <a:prstClr val="white"/>
                </a:solidFill>
              </a:rPr>
              <a:t>In demographic terms, ‘Aficionados’ are primarily distinctive in relation to social grade – being much more likely to be ABC1; also higher among urban residents.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D3623A4C-F94C-4714-8B4E-68370736C4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075523"/>
              </p:ext>
            </p:extLst>
          </p:nvPr>
        </p:nvGraphicFramePr>
        <p:xfrm>
          <a:off x="401825" y="1114324"/>
          <a:ext cx="10062528" cy="5528898"/>
        </p:xfrm>
        <a:graphic>
          <a:graphicData uri="http://schemas.openxmlformats.org/drawingml/2006/table">
            <a:tbl>
              <a:tblPr/>
              <a:tblGrid>
                <a:gridCol w="1257816">
                  <a:extLst>
                    <a:ext uri="{9D8B030D-6E8A-4147-A177-3AD203B41FA5}">
                      <a16:colId xmlns="" xmlns:a16="http://schemas.microsoft.com/office/drawing/2014/main" val="719887887"/>
                    </a:ext>
                  </a:extLst>
                </a:gridCol>
                <a:gridCol w="1257816">
                  <a:extLst>
                    <a:ext uri="{9D8B030D-6E8A-4147-A177-3AD203B41FA5}">
                      <a16:colId xmlns="" xmlns:a16="http://schemas.microsoft.com/office/drawing/2014/main" val="2950395805"/>
                    </a:ext>
                  </a:extLst>
                </a:gridCol>
                <a:gridCol w="1257816">
                  <a:extLst>
                    <a:ext uri="{9D8B030D-6E8A-4147-A177-3AD203B41FA5}">
                      <a16:colId xmlns="" xmlns:a16="http://schemas.microsoft.com/office/drawing/2014/main" val="2378067180"/>
                    </a:ext>
                  </a:extLst>
                </a:gridCol>
                <a:gridCol w="1257816">
                  <a:extLst>
                    <a:ext uri="{9D8B030D-6E8A-4147-A177-3AD203B41FA5}">
                      <a16:colId xmlns="" xmlns:a16="http://schemas.microsoft.com/office/drawing/2014/main" val="2949752268"/>
                    </a:ext>
                  </a:extLst>
                </a:gridCol>
                <a:gridCol w="1257816">
                  <a:extLst>
                    <a:ext uri="{9D8B030D-6E8A-4147-A177-3AD203B41FA5}">
                      <a16:colId xmlns="" xmlns:a16="http://schemas.microsoft.com/office/drawing/2014/main" val="2142693709"/>
                    </a:ext>
                  </a:extLst>
                </a:gridCol>
                <a:gridCol w="1257816">
                  <a:extLst>
                    <a:ext uri="{9D8B030D-6E8A-4147-A177-3AD203B41FA5}">
                      <a16:colId xmlns="" xmlns:a16="http://schemas.microsoft.com/office/drawing/2014/main" val="898482754"/>
                    </a:ext>
                  </a:extLst>
                </a:gridCol>
                <a:gridCol w="1257816">
                  <a:extLst>
                    <a:ext uri="{9D8B030D-6E8A-4147-A177-3AD203B41FA5}">
                      <a16:colId xmlns="" xmlns:a16="http://schemas.microsoft.com/office/drawing/2014/main" val="3479638931"/>
                    </a:ext>
                  </a:extLst>
                </a:gridCol>
                <a:gridCol w="1257816">
                  <a:extLst>
                    <a:ext uri="{9D8B030D-6E8A-4147-A177-3AD203B41FA5}">
                      <a16:colId xmlns="" xmlns:a16="http://schemas.microsoft.com/office/drawing/2014/main" val="1365503037"/>
                    </a:ext>
                  </a:extLst>
                </a:gridCol>
              </a:tblGrid>
              <a:tr h="355935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IE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IE" sz="12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IE" sz="12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Arts Segmentation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85461729"/>
                  </a:ext>
                </a:extLst>
              </a:tr>
              <a:tr h="465069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Any Arts Goers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Occasional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Regular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Aficionados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Films at a cinema ONLY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1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None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89388625"/>
                  </a:ext>
                </a:extLst>
              </a:tr>
              <a:tr h="45897">
                <a:tc>
                  <a:txBody>
                    <a:bodyPr/>
                    <a:lstStyle/>
                    <a:p>
                      <a:pPr algn="l" fontAlgn="t"/>
                      <a:r>
                        <a:rPr lang="en-IE" sz="1000" b="0" i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UNWTD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1043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805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314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149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7527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IE" sz="1000" b="0" i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000" b="0" i="1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41399995"/>
                  </a:ext>
                </a:extLst>
              </a:tr>
              <a:tr h="208764">
                <a:tc gridSpan="8">
                  <a:txBody>
                    <a:bodyPr/>
                    <a:lstStyle/>
                    <a:p>
                      <a:pPr algn="l" fontAlgn="t"/>
                      <a:r>
                        <a:rPr lang="en-IE" sz="12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Gender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15632978"/>
                  </a:ext>
                </a:extLst>
              </a:tr>
              <a:tr h="20876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Male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46012847"/>
                  </a:ext>
                </a:extLst>
              </a:tr>
              <a:tr h="20876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Female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4513366"/>
                  </a:ext>
                </a:extLst>
              </a:tr>
              <a:tr h="208764">
                <a:tc gridSpan="8">
                  <a:txBody>
                    <a:bodyPr/>
                    <a:lstStyle/>
                    <a:p>
                      <a:pPr algn="l" fontAlgn="t"/>
                      <a:r>
                        <a:rPr lang="en-IE" sz="12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Age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06950768"/>
                  </a:ext>
                </a:extLst>
              </a:tr>
              <a:tr h="20876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-24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39351426"/>
                  </a:ext>
                </a:extLst>
              </a:tr>
              <a:tr h="20876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25-34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6B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39336389"/>
                  </a:ext>
                </a:extLst>
              </a:tr>
              <a:tr h="20876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35-49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73026655"/>
                  </a:ext>
                </a:extLst>
              </a:tr>
              <a:tr h="20876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50-64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38640030"/>
                  </a:ext>
                </a:extLst>
              </a:tr>
              <a:tr h="20876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65+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75784339"/>
                  </a:ext>
                </a:extLst>
              </a:tr>
              <a:tr h="208764">
                <a:tc gridSpan="8">
                  <a:txBody>
                    <a:bodyPr/>
                    <a:lstStyle/>
                    <a:p>
                      <a:pPr algn="l" fontAlgn="t"/>
                      <a:r>
                        <a:rPr lang="en-IE" sz="12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Social Class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67119185"/>
                  </a:ext>
                </a:extLst>
              </a:tr>
              <a:tr h="20876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ABC1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6B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96508868"/>
                  </a:ext>
                </a:extLst>
              </a:tr>
              <a:tr h="20876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C2DE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D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69442657"/>
                  </a:ext>
                </a:extLst>
              </a:tr>
              <a:tr h="20876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3267344"/>
                  </a:ext>
                </a:extLst>
              </a:tr>
              <a:tr h="208764">
                <a:tc gridSpan="8">
                  <a:txBody>
                    <a:bodyPr/>
                    <a:lstStyle/>
                    <a:p>
                      <a:pPr algn="l" fontAlgn="t"/>
                      <a:r>
                        <a:rPr lang="en-IE" sz="12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Region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72748581"/>
                  </a:ext>
                </a:extLst>
              </a:tr>
              <a:tr h="20876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Dublin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9276892"/>
                  </a:ext>
                </a:extLst>
              </a:tr>
              <a:tr h="20876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Lein-ster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52725695"/>
                  </a:ext>
                </a:extLst>
              </a:tr>
              <a:tr h="20876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Mun-ster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62123217"/>
                  </a:ext>
                </a:extLst>
              </a:tr>
              <a:tr h="20876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Conn/Ulster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0819474"/>
                  </a:ext>
                </a:extLst>
              </a:tr>
              <a:tr h="208764">
                <a:tc gridSpan="8">
                  <a:txBody>
                    <a:bodyPr/>
                    <a:lstStyle/>
                    <a:p>
                      <a:pPr algn="l" fontAlgn="t"/>
                      <a:r>
                        <a:rPr lang="en-IE" sz="12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Area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0990378"/>
                  </a:ext>
                </a:extLst>
              </a:tr>
              <a:tr h="20876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Urban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FF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30719963"/>
                  </a:ext>
                </a:extLst>
              </a:tr>
              <a:tr h="20876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Rural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6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b="0" i="0" u="none" strike="noStrike"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7144989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2639309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PRESID" val="25957084"/>
  <p:tag name="PPDATATABLES0" val="Q.2 To what extent do you agree or disagree that ...|Q.2 SUMMARY - AGREE #1|Q.2 SUMMARY - AGREE #2|Q.2 To what extent do you agree or disagree that ...I have made small positive changes to my drinking habits (i.e. drink less)|Q.2 To what extent do you agree or disagree that ...I would like to drink alcohol less often.|Q.3 Which brands, companies or organisations do you associate with providing trusted alcohol information?|Q.3+Q.4 TOTAL Awareness|Q.5 SUMMARY - Drinkaware Imagery|Q.5 SUMMARY - HSE Imagery|Q.5 SUMMARY - Askaboutalcohol Imagery|Q.6 Important that the general public is made aware of the following types of information? ... #1|Q.6 Important that the general public is made aware of the following types of information? ...Guidelines on the maximum number of alcoholic drinks an adult should drink in a week #1|Q.6 Important that the general public is made aware of the following types of information? ...The risks associated with underage drinking #1|Q.6 Important that the general public is made aware of the following types of information? ...Advice on having regular, fact-based conversations with your children about alcohol to delay the age of their first drink #1|"/>
  <p:tag name="PPDATATABLES1" val="Q8 Ever drink any:1. Audit Q8 Ever drink any|Q8 Ever drink any:2. Drinking Motivations (DMQ) Q8 Ever drink any|Q8 Ever drink any:3. Mental Wellbeing Scale (MWS)|Q8 Ever drink any:4. Harmful Effects (HE) Q8 Ever drink any|Q.12 And is the typical number of drinks you have now per week, more, less or about the same as:5 or more times a week|Q.12 And is the typical number of drinks you have now per week, more, less or about the same as 2 years ago:5 or more times a week|"/>
  <p:tag name="PPDATATABLES2" val="Q8 Ever drink any:1. Audit Q8 Ever drink any|Q8 Ever drink any:2. Drinking Motivations (DMQ) Q8 Ever drink any|Q8 Ever drink any:3. Mental Wellbeing Scale (MWS)|Q8 Ever drink any:4. Harmful Effects (HE) Q8 Ever drink any|Q.8 How often do you drink alcohol?:6 or more times a week|Q.9 How many standard drinks do you drink on a typical day when you are drinking?:0 to 2|Q.10 How often did you have 6 or more standard drinks on a single occasion in the last year?:5 or more times a week|Q.12 And is the typical number of drinks you have now per week, more, less or about the same as 2 years ago:5 or more times a week|Q.12 And is the typical number of drinks you have now per week, more, less or about the same as 5 years ago:5 or more times a week|Q.12 And is the typical number of drinks you have now per week, more, less or about the same as 10 years ago:5 or more times a week|Q.13 How often, if at all, in the last year have you drank alcohol on occasions that are similar to these?  Q8 Ever drink any:5 or more times a week|Q.15 How old were you when you had your first alcoholic drink?:18 or more|Q.16 Where were you first introduced to alcohol?  Q15 Drinks alcolhol (&gt;0):16 or more|Q.17 On the first occasion you drank alcohol, what was the reason for starting? Q15 Drinks alcolhol (&gt;0):16 or more|Q.18a Level of agreement:16 or more|Q.18b Level of agreement  Q8 Ever drink any:16 or more|Q.20 How likely or not do you think it is that you would have increased health problems in the future if you continue to drink at your current level?:16 or more|Q.21 In the last 12 months which, if any, of the following have you actively tried to do…?:16 or more|Q.22 And as of today, which of the following best describes how you have got on?:16 or more|Q.23 Which of the following strongly influenced you to make small positive changes to your drinking habits?  Q21 Drink less:16 or more|"/>
  <p:tag name="PPDATATABLES3" val="Q.8 How often do you drink alcohol?:6 or more times a week|Q.9 How many standard drinks do you drink on a typical day when you are drinking?:0 to 2|Q.24 Which, if any, of the following would [did] you approach or turn to for support and advice? Q8 Ever drink any:16 or more|Q.25 Which, if any, of the following would [did] you approach or turn to for support and advice?  Q8 Ever drink any:16 or more|Q.26 To what extent have you tried any of these?  Q8 Ever drink any:16 or more|Q8 Ever drink any:4. Harmful Effects (HE) Q8 Ever drink any|Q8 Ever drink any:5- #1|Q8 Ever drink any:6. Segments|"/>
  <p:tag name="PPDATASOURCES" val="M:\Work\J.8711 McClafferty PR Awareness &amp; Attitudes Jan 2018 JOM\DP Tables\Graphique\Jan Bar No1 2018 - j8711 McCafferty PR - 23jan18 - incl recontacts GRAPHIQUE.xlsx|M:\Work\J.8411 McClafferty PR National Alcohol Monitor 2018 l JOM\DP TABLES\Graphique\Ba8411 Drink Aware 10th May WTD graphique.xlsx|M:\Work\J.8411 McClafferty PR National Alcohol Monitor 2018 l JOM\DP TABLES\Graphique\Ba8411 Drink Aware 10th May WTD NEW (2) GRAPHIQUE.xlsx|M:\Work\J.8411 McClafferty PR National Alcohol Monitor 2018 l JOM\DP TABLES\Graphique\Ba8411 Drink Aware 11th May WTD NEW GRAPHIQUE.xlsx|M:\Work\J.8411 McClafferty PR National Alcohol Monitor 2018 l JOM\DP TABLES\Graphique\Ba8411 Drink Aware 17th May WTD GRAHPIQUE.xlsx|"/>
  <p:tag name="PPDATATABLES4" val="Q.9 How many standard drinks do you drink on a typical day when you are drinking?:0 to 2|Q.12 And is the typical number of drinks you have now per week, more, less or about the same as 2 years ago:5 or more times a week|Q.12 And is the typical number of drinks you have now per week, more, less or about the same as 5 years ago:5 or more times a week|Q.12 And is the typical number of drinks you have now per week, more, less or about the same as 10 years ago:5 or more times a week|Q.20 How likely or not do you think it is that you would have increased health problems in the future if you continue to drink at your current level?:16 or more|Q.16 Where were you first introduced to alcohol?  Q15 Drinks alcolhol (&gt;0):16 or more|Q.17 On the first occasion you drank alcohol, what was the reason for starting? Q15 Drinks alcolhol (&gt;0):16 or more|Q8 Ever drink any:2. Drinking Motivations (DMQ) Q8 Ever drink any|Q8 Ever drink any:3. Mental Wellbeing Scale (MWS)|Q8 Ever drink any:4. Harmful Effects (HE) Q8 Ever drink any|Q8 Ever drink any:5- #1|Q.10 How often did you have 6 or more standard drinks on a single occasion in the last year?:5 or more times a week|Q.8 How often do you drink alcohol?:6 or more times a week|Q8 Ever drink any:5- #2|Q8 Ever drink any:1. Audit Q8 Ever drink any|Q.25 Which, if any, of the following would [did] you approach or turn to for support and advice?  Q8 Ever drink any:16 or more|Q8 Ever drink any:6. Segments|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ID_458095484" val="1"/>
  <p:tag name="PPOBJECTNAME" val="sideway single 4"/>
  <p:tag name="PPDESC" val=""/>
  <p:tag name="PPACTIONTYPE1" val="Data"/>
  <p:tag name="PPDATASOURCE1" val="2"/>
  <p:tag name="PPDATATABLE1" val="10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|SR:|SC:|SX:"/>
  <p:tag name="PPSELECTEDAREA1" val="SC:2-9|SR:7|DL:3"/>
  <p:tag name="PPADDMETHOD1" val="AM:5|TM:5|TC:1|TR:1"/>
  <p:tag name="PPGRIDAREAS1" val="DH:1|DC:4|DA:5|PF:17|ST:1|FC:2|LC:97|OC:96|OR:12"/>
  <p:tag name="PPACTIONTYPE2" val="Flip"/>
  <p:tag name="PPACTIONTYPE3" val="Map"/>
  <p:tag name="PPMAPSTRING3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TYPE4" val="Map"/>
  <p:tag name="PPMAPSTRING4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COUNT" val="5"/>
  <p:tag name="PPACTIONTYPE5" val="Sort"/>
  <p:tag name="PPSORTSTRING5" val="SF:T|S1:+2|O1:1|S2:|O2:0|S3:|O3:0|HR:1|HC:1|ET:|EB:|EL:|ER:|WF:F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ID_458095484" val="1"/>
  <p:tag name="PPOBJECTNAME" val="sideway single 4"/>
  <p:tag name="PPDESC" val=""/>
  <p:tag name="PPACTIONTYPE1" val="Data"/>
  <p:tag name="PPDATASOURCE1" val="2"/>
  <p:tag name="PPDATATABLE1" val="10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|SR:|SC:|SX:"/>
  <p:tag name="PPSELECTEDAREA1" val="SC:2-9|SR:7|DL:3"/>
  <p:tag name="PPADDMETHOD1" val="AM:5|TM:5|TC:1|TR:1"/>
  <p:tag name="PPGRIDAREAS1" val="DH:1|DC:4|DA:5|PF:17|ST:1|FC:2|LC:97|OC:96|OR:12"/>
  <p:tag name="PPACTIONTYPE2" val="Flip"/>
  <p:tag name="PPACTIONTYPE3" val="Map"/>
  <p:tag name="PPMAPSTRING3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TYPE4" val="Map"/>
  <p:tag name="PPMAPSTRING4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COUNT" val="5"/>
  <p:tag name="PPACTIONTYPE5" val="Sort"/>
  <p:tag name="PPSORTSTRING5" val="SF:T|S1:+2|O1:1|S2:|O2:0|S3:|O3:0|HR:1|HC:1|ET:|EB:|EL:|ER:|WF:F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ID_458095484" val="1"/>
  <p:tag name="PPOBJECTNAME" val="sideway single 4"/>
  <p:tag name="PPDESC" val=""/>
  <p:tag name="PPACTIONTYPE1" val="Data"/>
  <p:tag name="PPDATASOURCE1" val="2"/>
  <p:tag name="PPDATATABLE1" val="10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|SR:|SC:|SX:"/>
  <p:tag name="PPSELECTEDAREA1" val="SC:2-9|SR:7|DL:3"/>
  <p:tag name="PPADDMETHOD1" val="AM:5|TM:5|TC:1|TR:1"/>
  <p:tag name="PPGRIDAREAS1" val="DH:1|DC:4|DA:5|PF:17|ST:1|FC:2|LC:97|OC:96|OR:12"/>
  <p:tag name="PPACTIONTYPE2" val="Flip"/>
  <p:tag name="PPACTIONTYPE3" val="Map"/>
  <p:tag name="PPMAPSTRING3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TYPE4" val="Map"/>
  <p:tag name="PPMAPSTRING4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COUNT" val="5"/>
  <p:tag name="PPACTIONTYPE5" val="Sort"/>
  <p:tag name="PPSORTSTRING5" val="SF:T|S1:+2|O1:1|S2:|O2:0|S3:|O3:0|HR:1|HC:1|ET:|EB:|EL:|ER:|WF:F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BJECTNAME" val="Demo 2 AUDIT"/>
  <p:tag name="PPDESC" val=""/>
  <p:tag name="PPACTIONCOUNT" val="1"/>
  <p:tag name="PPACTIONTYPE1" val="Data"/>
  <p:tag name="PPDATASOURCE1" val="4"/>
  <p:tag name="PPDATATABLE1" val="12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^`Total0NoSort^`Male0NoSort^`Female0NoSort^`Under 250NoSort^`25-340NoSort^`35-490NoSort^`50-640NoSort^`65+0NoSort^`ABC10NoSort^`C2DE0NoSort^`F0NoSort^`Dublin0NoSort^`ROL0NoSort^`Munster0NoSort^`Conn/Uls0NoSort^`Urban0NoSort^`Rural0NoSort|SR:|SC:|SX:"/>
  <p:tag name="PPSELECTEDAREA1" val="SC:2-18|SR:5-16|DL:3"/>
  <p:tag name="PPADDMETHOD1" val="AM:5|TM:5|TC:1|TR:1"/>
  <p:tag name="PPGRIDAREAS1" val="DH:1|DC:4|DA:5|PF:17|ST:1|FC:2|LC:18|OC:96|OR: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BJECTNAME" val="Demo 2 AUDIT"/>
  <p:tag name="PPDESC" val=""/>
  <p:tag name="PPACTIONCOUNT" val="1"/>
  <p:tag name="PPACTIONTYPE1" val="Data"/>
  <p:tag name="PPDATASOURCE1" val="4"/>
  <p:tag name="PPDATATABLE1" val="12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^`Total0NoSort^`Male0NoSort^`Female0NoSort^`Under 250NoSort^`25-340NoSort^`35-490NoSort^`50-640NoSort^`65+0NoSort^`ABC10NoSort^`C2DE0NoSort^`F0NoSort^`Dublin0NoSort^`ROL0NoSort^`Munster0NoSort^`Conn/Uls0NoSort^`Urban0NoSort^`Rural0NoSort|SR:|SC:|SX:"/>
  <p:tag name="PPSELECTEDAREA1" val="SC:2-18|SR:5-16|DL:3"/>
  <p:tag name="PPADDMETHOD1" val="AM:5|TM:5|TC:1|TR:1"/>
  <p:tag name="PPGRIDAREAS1" val="DH:1|DC:4|DA:5|PF:17|ST:1|FC:2|LC:18|OC:96|OR: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ID_458095484" val="1"/>
  <p:tag name="PPOBJECTNAME" val="sideway single 4"/>
  <p:tag name="PPDESC" val=""/>
  <p:tag name="PPACTIONTYPE1" val="Data"/>
  <p:tag name="PPDATASOURCE1" val="2"/>
  <p:tag name="PPDATATABLE1" val="10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|SR:|SC:|SX:"/>
  <p:tag name="PPSELECTEDAREA1" val="SC:2-9|SR:7|DL:3"/>
  <p:tag name="PPADDMETHOD1" val="AM:5|TM:5|TC:1|TR:1"/>
  <p:tag name="PPGRIDAREAS1" val="DH:1|DC:4|DA:5|PF:17|ST:1|FC:2|LC:97|OC:96|OR:12"/>
  <p:tag name="PPACTIONTYPE2" val="Flip"/>
  <p:tag name="PPACTIONTYPE3" val="Map"/>
  <p:tag name="PPMAPSTRING3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TYPE4" val="Map"/>
  <p:tag name="PPMAPSTRING4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COUNT" val="5"/>
  <p:tag name="PPACTIONTYPE5" val="Sort"/>
  <p:tag name="PPSORTSTRING5" val="SF:T|S1:+2|O1:1|S2:|O2:0|S3:|O3:0|HR:1|HC:1|ET:|EB:|EL:|ER:|WF:F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ID_458095484" val="1"/>
  <p:tag name="PPOBJECTNAME" val="sideway single 4"/>
  <p:tag name="PPDESC" val=""/>
  <p:tag name="PPACTIONTYPE1" val="Data"/>
  <p:tag name="PPDATASOURCE1" val="2"/>
  <p:tag name="PPDATATABLE1" val="10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|SR:|SC:|SX:"/>
  <p:tag name="PPSELECTEDAREA1" val="SC:2-9|SR:7|DL:3"/>
  <p:tag name="PPADDMETHOD1" val="AM:5|TM:5|TC:1|TR:1"/>
  <p:tag name="PPGRIDAREAS1" val="DH:1|DC:4|DA:5|PF:17|ST:1|FC:2|LC:97|OC:96|OR:12"/>
  <p:tag name="PPACTIONTYPE2" val="Flip"/>
  <p:tag name="PPACTIONTYPE3" val="Map"/>
  <p:tag name="PPMAPSTRING3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TYPE4" val="Map"/>
  <p:tag name="PPMAPSTRING4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COUNT" val="5"/>
  <p:tag name="PPACTIONTYPE5" val="Sort"/>
  <p:tag name="PPSORTSTRING5" val="SF:T|S1:+2|O1:1|S2:|O2:0|S3:|O3:0|HR:1|HC:1|ET:|EB:|EL:|ER:|WF: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ID_458095484" val="1"/>
  <p:tag name="PPOBJECTNAME" val="sideway single 4"/>
  <p:tag name="PPDESC" val=""/>
  <p:tag name="PPACTIONTYPE1" val="Data"/>
  <p:tag name="PPDATASOURCE1" val="2"/>
  <p:tag name="PPDATATABLE1" val="10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|SR:|SC:|SX:"/>
  <p:tag name="PPSELECTEDAREA1" val="SC:2-9|SR:7|DL:3"/>
  <p:tag name="PPADDMETHOD1" val="AM:5|TM:5|TC:1|TR:1"/>
  <p:tag name="PPGRIDAREAS1" val="DH:1|DC:4|DA:5|PF:17|ST:1|FC:2|LC:97|OC:96|OR:12"/>
  <p:tag name="PPACTIONTYPE2" val="Flip"/>
  <p:tag name="PPACTIONTYPE3" val="Map"/>
  <p:tag name="PPMAPSTRING3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TYPE4" val="Map"/>
  <p:tag name="PPMAPSTRING4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COUNT" val="5"/>
  <p:tag name="PPACTIONTYPE5" val="Sort"/>
  <p:tag name="PPSORTSTRING5" val="SF:T|S1:+2|O1:1|S2:|O2:0|S3:|O3:0|HR:1|HC:1|ET:|EB:|EL:|ER:|WF: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PRESID" val="259570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BJECTNAME" val="Stacked bar x 5 colours"/>
  <p:tag name="PPDESC" val=""/>
  <p:tag name="PPACTIONCOUNT" val="1"/>
  <p:tag name="PPACTIONTYPE1" val="Data"/>
  <p:tag name="PPDATASOURCE1" val="3"/>
  <p:tag name="PPDATATABLE1" val="0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|IEC:|SR:|SC:|SX:"/>
  <p:tag name="PPSELECTEDAREA1" val="SC:1-2|SR:6-16|DL:3"/>
  <p:tag name="PPADDMETHOD1" val="AM:5|TM:5|TC:1|TR:1"/>
  <p:tag name="PPGRIDAREAS1" val="DH:1|DC:4|DA:5|PF:17|ST:1|FC:2|LC:97|OC:96|OR: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PRESID" val="259570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BJECTNAME" val="stacked bar 10 colours"/>
  <p:tag name="PPDESC" val=""/>
  <p:tag name="PPACTIONTYPE1" val="Data"/>
  <p:tag name="PPDATASOURCE1" val="3"/>
  <p:tag name="PPDATATABLE1" val="6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|IEC:|SR:|SC:|SX:"/>
  <p:tag name="PPSELECTEDAREA1" val="SC:2|SR:7-11|DL:3"/>
  <p:tag name="PPADDMETHOD1" val="AM:5|TM:0|TC:1|TR:1"/>
  <p:tag name="PPGRIDAREAS1" val="DH:1|DC:4|DA:5|PF:19|ST:1|FC:2|LC:97|OC:96|OR:14"/>
  <p:tag name="PPACTIONCOUNT" val="2"/>
  <p:tag name="PPACTIONTYPE2" val="Data"/>
  <p:tag name="PPDATASOURCE2" val="4"/>
  <p:tag name="PPDATATABLE2" val="4"/>
  <p:tag name="PPFILTERSTRING2" val="TBR:0|TBC:0|NDFR:0|NDFC:0|NDTR:0|NDTC:0|QT:0|BNR:1|STB:1|DA:1|DSC:1|SST:1|SSV:0|SBV:1|OSC:1|OBR:0|RSV:1|RBV:0|PRF:0|PSF:0|IB:0|SLM:0|BS:F|RH:0|TC:1|DP:-1|NIP:0|NID:0|SP:0|MN:0|SS:::|RF:00000000000000000000000000|XPR:|XPC:|LDR:|LDC:|BAR:|STC:|SA:0,0,0,0|SI:|IER:|IEC:|SR:|SC:|SX:"/>
  <p:tag name="PPSELECTEDAREA2" val="SC:2|SR:7-11|DL:0"/>
  <p:tag name="PPADDMETHOD2" val="AM:0|TM:0|TC:3|TR:2"/>
  <p:tag name="PPGRIDAREAS2" val="DH:1|DC:4|DA:5|PF:19|ST:1|FC:2|LC:97|OC:96|OR: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ACTIONCOUNT" val="1"/>
  <p:tag name="PPACTIONTYPE1" val="Data"/>
  <p:tag name="PPDATASOURCE1" val="7"/>
  <p:tag name="PPDATATABLE1" val="0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|SR:|SC:|SX:"/>
  <p:tag name="PPSELECTEDAREA1" val="SC:2-4|SR:4-6|DL:3"/>
  <p:tag name="PPADDMETHOD1" val="AM:5|TM:0|TC:1|TR:1"/>
  <p:tag name="PPGRIDAREAS1" val="DH:1|DC:4|DA:5|PF:14|ST:1|FC:2|LC:97|OC:96|OR: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ACTIONTYPE1" val="Data"/>
  <p:tag name="PPDATASOURCE1" val="7"/>
  <p:tag name="PPDATATABLE1" val="0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|SR:|SC:|SX:"/>
  <p:tag name="PPSELECTEDAREA1" val="SC:1|SR:7-13|DL:3"/>
  <p:tag name="PPADDMETHOD1" val="AM:5|TM:0|TC:1|TR:1"/>
  <p:tag name="PPGRIDAREAS1" val="DH:1|DC:4|DA:5|PF:14|ST:1|FC:2|LC:97|OC:96|OR:9"/>
  <p:tag name="PPACTIONCOUNT" val="2"/>
  <p:tag name="PPACTIONTYPE2" val="Data"/>
  <p:tag name="PPDATASOURCE2" val="3"/>
  <p:tag name="PPDATATABLE2" val="6"/>
  <p:tag name="PPFILTERSTRING2" val="TBR:0|TBC:0|NDFR:0|NDFC:0|NDTR:0|NDTC:0|QT:0|BNR:1|STB:1|DA:1|DSC:1|SST:1|SSV:0|SBV:1|OSC:1|OBR:0|RSV:1|RBV:0|PRF:0|PSF:0|IB:0|SLM:0|BS:F|RH:0|TC:1|DP:-1|NIP:0|NID:0|SP:0|MN:0|SS:::|RF:00000000000000000000000000|XPR:|XPC:|LDR:|LDC:|BAR:|STC:|SA:0,0,0,0|SI:|IER:|IEC:|SR:|SC:|SX:"/>
  <p:tag name="PPSELECTEDAREA2" val="SC:1|SR:7-11|DL:1"/>
  <p:tag name="PPADDMETHOD2" val="AM:4|TM:0|TC:1|TR:1"/>
  <p:tag name="PPGRIDAREAS2" val="DH:1|DC:4|DA:5|PF:19|ST:1|FC:2|LC:97|OC:96|OR: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OID_458095484" val="1"/>
  <p:tag name="PPOBJECTNAME" val="sideway single 4"/>
  <p:tag name="PPDESC" val=""/>
  <p:tag name="PPACTIONTYPE1" val="Data"/>
  <p:tag name="PPDATASOURCE1" val="2"/>
  <p:tag name="PPDATATABLE1" val="10"/>
  <p:tag name="PPFILTERSTRING1" val="TBR:0|TBC:0|NDFR:0|NDFC:0|NDTR:0|NDTC:0|QT:0|BNR:1|STB:1|DA:1|DSC:1|SST:1|SSV:0|SBV:1|OSC:1|OBR:0|RSV:1|RBV:0|PRF:0|PSF:0|IB:0|SLM:0|BS:F|RH:0|TC:1|DP:-1|NIP:0|NID:0|SP:0|MN:0|SS:::|RF:00000000000000000000000000|XPR:|XPC:|LDR:|LDC:|BAR:|STC:|SA:0,0,0,0|SI:|IER:String^IncludeWithLabels|IEC:String^IncludeWithLabels|SR:|SC:|SX:"/>
  <p:tag name="PPSELECTEDAREA1" val="SC:2-9|SR:7|DL:3"/>
  <p:tag name="PPADDMETHOD1" val="AM:5|TM:5|TC:1|TR:1"/>
  <p:tag name="PPGRIDAREAS1" val="DH:1|DC:4|DA:5|PF:17|ST:1|FC:2|LC:97|OC:96|OR:12"/>
  <p:tag name="PPACTIONTYPE2" val="Flip"/>
  <p:tag name="PPACTIONTYPE3" val="Map"/>
  <p:tag name="PPMAPSTRING3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TYPE4" val="Map"/>
  <p:tag name="PPMAPSTRING4" val="&quot;A small number of drinks at home with the family (a drink over dinner / drinking for less than an hour)`A small number of drinks at home with the family&quot;,&quot;A small number of drinks at home with a partner as a couple (might be less than an hour)`A small number of drinks at home with a partner as a couple&quot;,&quot;Several drinks at home with a partner (maybe 1 to 3 hours)`Several drinks at home with a partner&quot;,&quot;Getting together at your or someone else’s house (at weekends for a few hours)`Getting together at your or someone else’s house &quot;,&quot;Going out for a meal (a quiet drink with a partner or friends for a family occasion)`Going out for a meal&quot;,&quot;Evening or night out with friends, with no drinking at home (meeting people in pub, restaurant, or club)`Evening or night out with friends, with no drinking at home&quot;,&quot;Mixed home drinking and night out with friends (a few different venues for a whole evening)`Mixed home drinking and night out with friends&quot;"/>
  <p:tag name="PPACTIONCOUNT" val="5"/>
  <p:tag name="PPACTIONTYPE5" val="Sort"/>
  <p:tag name="PPSORTSTRING5" val="SF:T|S1:+2|O1:1|S2:|O2:0|S3:|O3:0|HR:1|HC:1|ET:|EB:|EL:|ER:|WF:F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rial pres">
  <a:themeElements>
    <a:clrScheme name="BandA">
      <a:dk1>
        <a:sysClr val="windowText" lastClr="000000"/>
      </a:dk1>
      <a:lt1>
        <a:sysClr val="window" lastClr="FFFFFF"/>
      </a:lt1>
      <a:dk2>
        <a:srgbClr val="58595B"/>
      </a:dk2>
      <a:lt2>
        <a:srgbClr val="D8D8D8"/>
      </a:lt2>
      <a:accent1>
        <a:srgbClr val="008FC5"/>
      </a:accent1>
      <a:accent2>
        <a:srgbClr val="CD242B"/>
      </a:accent2>
      <a:accent3>
        <a:srgbClr val="99B43C"/>
      </a:accent3>
      <a:accent4>
        <a:srgbClr val="62297B"/>
      </a:accent4>
      <a:accent5>
        <a:srgbClr val="008D8F"/>
      </a:accent5>
      <a:accent6>
        <a:srgbClr val="FF6E1E"/>
      </a:accent6>
      <a:hlink>
        <a:srgbClr val="0000FF"/>
      </a:hlink>
      <a:folHlink>
        <a:srgbClr val="80008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Trial pres">
  <a:themeElements>
    <a:clrScheme name="BandA">
      <a:dk1>
        <a:sysClr val="windowText" lastClr="000000"/>
      </a:dk1>
      <a:lt1>
        <a:sysClr val="window" lastClr="FFFFFF"/>
      </a:lt1>
      <a:dk2>
        <a:srgbClr val="58595B"/>
      </a:dk2>
      <a:lt2>
        <a:srgbClr val="D8D8D8"/>
      </a:lt2>
      <a:accent1>
        <a:srgbClr val="008FC5"/>
      </a:accent1>
      <a:accent2>
        <a:srgbClr val="CD242B"/>
      </a:accent2>
      <a:accent3>
        <a:srgbClr val="99B43C"/>
      </a:accent3>
      <a:accent4>
        <a:srgbClr val="62297B"/>
      </a:accent4>
      <a:accent5>
        <a:srgbClr val="008D8F"/>
      </a:accent5>
      <a:accent6>
        <a:srgbClr val="FF6E1E"/>
      </a:accent6>
      <a:hlink>
        <a:srgbClr val="0000FF"/>
      </a:hlink>
      <a:folHlink>
        <a:srgbClr val="80008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FFFFFF"/>
      </a:dk2>
      <a:lt2>
        <a:srgbClr val="E7E6E6"/>
      </a:lt2>
      <a:accent1>
        <a:srgbClr val="AEC411"/>
      </a:accent1>
      <a:accent2>
        <a:srgbClr val="54C0E8"/>
      </a:accent2>
      <a:accent3>
        <a:srgbClr val="502F75"/>
      </a:accent3>
      <a:accent4>
        <a:srgbClr val="FED402"/>
      </a:accent4>
      <a:accent5>
        <a:srgbClr val="D61D6E"/>
      </a:accent5>
      <a:accent6>
        <a:srgbClr val="27908F"/>
      </a:accent6>
      <a:hlink>
        <a:srgbClr val="502F75"/>
      </a:hlink>
      <a:folHlink>
        <a:srgbClr val="D8D8D8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FFFFFF"/>
      </a:dk2>
      <a:lt2>
        <a:srgbClr val="E7E6E6"/>
      </a:lt2>
      <a:accent1>
        <a:srgbClr val="AEC411"/>
      </a:accent1>
      <a:accent2>
        <a:srgbClr val="54C0E8"/>
      </a:accent2>
      <a:accent3>
        <a:srgbClr val="502F75"/>
      </a:accent3>
      <a:accent4>
        <a:srgbClr val="FED402"/>
      </a:accent4>
      <a:accent5>
        <a:srgbClr val="D61D6E"/>
      </a:accent5>
      <a:accent6>
        <a:srgbClr val="27908F"/>
      </a:accent6>
      <a:hlink>
        <a:srgbClr val="502F75"/>
      </a:hlink>
      <a:folHlink>
        <a:srgbClr val="D8D8D8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2A2E33"/>
    </a:dk1>
    <a:lt1>
      <a:srgbClr val="FFFFFF"/>
    </a:lt1>
    <a:dk2>
      <a:srgbClr val="2A2E33"/>
    </a:dk2>
    <a:lt2>
      <a:srgbClr val="CDC6C0"/>
    </a:lt2>
    <a:accent1>
      <a:srgbClr val="64A0C8"/>
    </a:accent1>
    <a:accent2>
      <a:srgbClr val="80A18F"/>
    </a:accent2>
    <a:accent3>
      <a:srgbClr val="FFFFFF"/>
    </a:accent3>
    <a:accent4>
      <a:srgbClr val="22262A"/>
    </a:accent4>
    <a:accent5>
      <a:srgbClr val="B8CDE0"/>
    </a:accent5>
    <a:accent6>
      <a:srgbClr val="739181"/>
    </a:accent6>
    <a:hlink>
      <a:srgbClr val="AD8D9F"/>
    </a:hlink>
    <a:folHlink>
      <a:srgbClr val="E68188"/>
    </a:folHlink>
  </a:clrScheme>
  <a:fontScheme name="Blueprint">
    <a:majorFont>
      <a:latin typeface="Trebuchet MS"/>
      <a:ea typeface=""/>
      <a:cs typeface=""/>
    </a:majorFont>
    <a:minorFont>
      <a:latin typeface="Trebuchet M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Tons Grey">
    <a:dk1>
      <a:sysClr val="windowText" lastClr="000000"/>
    </a:dk1>
    <a:lt1>
      <a:sysClr val="window" lastClr="FFFFFF"/>
    </a:lt1>
    <a:dk2>
      <a:srgbClr val="FFFFFF"/>
    </a:dk2>
    <a:lt2>
      <a:srgbClr val="E7E6E6"/>
    </a:lt2>
    <a:accent1>
      <a:srgbClr val="AEC411"/>
    </a:accent1>
    <a:accent2>
      <a:srgbClr val="DEF05B"/>
    </a:accent2>
    <a:accent3>
      <a:srgbClr val="D0CECE"/>
    </a:accent3>
    <a:accent4>
      <a:srgbClr val="F2A0C4"/>
    </a:accent4>
    <a:accent5>
      <a:srgbClr val="D61D6E"/>
    </a:accent5>
    <a:accent6>
      <a:srgbClr val="901449"/>
    </a:accent6>
    <a:hlink>
      <a:srgbClr val="BFBFBF"/>
    </a:hlink>
    <a:folHlink>
      <a:srgbClr val="D8D8D8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9c286f7-3f5c-48c0-b7a5-b9eda8ee27b7">
      <UserInfo>
        <DisplayName>John O'Mahony</DisplayName>
        <AccountId>43</AccountId>
        <AccountType/>
      </UserInfo>
    </SharedWithUsers>
    <_Flow_SignoffStatus xmlns="d670a9eb-71b8-40ac-b35b-54b1c95478b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017563AD733C4FBA05E7C99DBAD8FF" ma:contentTypeVersion="13" ma:contentTypeDescription="Create a new document." ma:contentTypeScope="" ma:versionID="bd88490b4d26afa472c6da836951fdf3">
  <xsd:schema xmlns:xsd="http://www.w3.org/2001/XMLSchema" xmlns:xs="http://www.w3.org/2001/XMLSchema" xmlns:p="http://schemas.microsoft.com/office/2006/metadata/properties" xmlns:ns2="d670a9eb-71b8-40ac-b35b-54b1c95478ba" xmlns:ns3="29c286f7-3f5c-48c0-b7a5-b9eda8ee27b7" targetNamespace="http://schemas.microsoft.com/office/2006/metadata/properties" ma:root="true" ma:fieldsID="0bcec8966207ebc4222cedacecea8645" ns2:_="" ns3:_="">
    <xsd:import namespace="d670a9eb-71b8-40ac-b35b-54b1c95478ba"/>
    <xsd:import namespace="29c286f7-3f5c-48c0-b7a5-b9eda8ee27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70a9eb-71b8-40ac-b35b-54b1c95478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c286f7-3f5c-48c0-b7a5-b9eda8ee27b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A85C2B-1BE0-4B20-809D-CEA4B022D486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d670a9eb-71b8-40ac-b35b-54b1c95478ba"/>
    <ds:schemaRef ds:uri="http://purl.org/dc/terms/"/>
    <ds:schemaRef ds:uri="29c286f7-3f5c-48c0-b7a5-b9eda8ee27b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6010622-9989-4E4C-895F-9DA3429EEB23}">
  <ds:schemaRefs>
    <ds:schemaRef ds:uri="29c286f7-3f5c-48c0-b7a5-b9eda8ee27b7"/>
    <ds:schemaRef ds:uri="d670a9eb-71b8-40ac-b35b-54b1c95478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C62D26C-F5B2-4CEE-93B3-5666A5C145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Trial pres</Template>
  <TotalTime>89</TotalTime>
  <Words>3240</Words>
  <Application>Microsoft Office PowerPoint</Application>
  <PresentationFormat>Custom</PresentationFormat>
  <Paragraphs>1162</Paragraphs>
  <Slides>26</Slides>
  <Notes>4</Notes>
  <HiddenSlides>6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Custom Design</vt:lpstr>
      <vt:lpstr>1_Trial pres</vt:lpstr>
      <vt:lpstr>2_Trial pres</vt:lpstr>
      <vt:lpstr>1_Office Theme</vt:lpstr>
      <vt:lpstr>2_Office Theme</vt:lpstr>
      <vt:lpstr>PowerPoint Presentation</vt:lpstr>
      <vt:lpstr>PowerPoint Presentation</vt:lpstr>
      <vt:lpstr>PowerPoint Presentation</vt:lpstr>
      <vt:lpstr>Sample Profile : Demographics</vt:lpstr>
      <vt:lpstr>PowerPoint Presentation</vt:lpstr>
      <vt:lpstr>Arts attendance ‘past 12 months’ Pre - COVID</vt:lpstr>
      <vt:lpstr>Arts attendance ‘past 12 months’ Pre - COVID: Segmentation</vt:lpstr>
      <vt:lpstr>Arts attendance ‘Past 12 months’ Pre Lockdown: Segmentation</vt:lpstr>
      <vt:lpstr>Arts attendance ‘past 12 months’ Pre - COVID: Segmentation Profile</vt:lpstr>
      <vt:lpstr>PowerPoint Presentation</vt:lpstr>
      <vt:lpstr>Level of concern with attending arts events/ venues (October 2020)</vt:lpstr>
      <vt:lpstr>Level of concern with attending arts events/ venues (October 2020)</vt:lpstr>
      <vt:lpstr>Level of concern with attending arts events/venues:  Very concerned x Arts segmentation</vt:lpstr>
      <vt:lpstr>Level of concern with attending arts events/venues: Very concerned x demographics</vt:lpstr>
      <vt:lpstr>What can venues do to encourage attendance?  </vt:lpstr>
      <vt:lpstr>What can venues do to encourage attendance?  </vt:lpstr>
      <vt:lpstr>What can venues do to encourage attendance?  </vt:lpstr>
      <vt:lpstr>PowerPoint Presentation</vt:lpstr>
      <vt:lpstr>Arts Engagement Online: During COVID</vt:lpstr>
      <vt:lpstr>Arts Engagement Online: During COVID</vt:lpstr>
      <vt:lpstr>Arts Engagement Online: During COVID</vt:lpstr>
      <vt:lpstr>Future Arts Engagement Online: Willing to pay for access</vt:lpstr>
      <vt:lpstr>Future Arts Engagement Online: Willing to pay for access</vt:lpstr>
      <vt:lpstr>PowerPoint Presentation</vt:lpstr>
      <vt:lpstr>Summary &amp; Conclusions</vt:lpstr>
      <vt:lpstr>Thank you.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brenda@banda.ie</dc:creator>
  <cp:lastModifiedBy>Jennifer Lawless</cp:lastModifiedBy>
  <cp:revision>4</cp:revision>
  <cp:lastPrinted>2020-08-06T15:11:06Z</cp:lastPrinted>
  <dcterms:created xsi:type="dcterms:W3CDTF">2013-03-19T15:12:10Z</dcterms:created>
  <dcterms:modified xsi:type="dcterms:W3CDTF">2020-12-10T14:28:14Z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0x0101009C017563AD733C4FBA05E7C99DBAD8FF</vt:lpwstr>
  </property>
</Properties>
</file>